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7" r:id="rId1"/>
    <p:sldMasterId id="2147483950" r:id="rId2"/>
  </p:sldMasterIdLst>
  <p:notesMasterIdLst>
    <p:notesMasterId r:id="rId13"/>
  </p:notesMasterIdLst>
  <p:handoutMasterIdLst>
    <p:handoutMasterId r:id="rId14"/>
  </p:handoutMasterIdLst>
  <p:sldIdLst>
    <p:sldId id="818" r:id="rId3"/>
    <p:sldId id="809" r:id="rId4"/>
    <p:sldId id="814" r:id="rId5"/>
    <p:sldId id="810" r:id="rId6"/>
    <p:sldId id="811" r:id="rId7"/>
    <p:sldId id="808" r:id="rId8"/>
    <p:sldId id="819" r:id="rId9"/>
    <p:sldId id="813" r:id="rId10"/>
    <p:sldId id="815" r:id="rId11"/>
    <p:sldId id="817" r:id="rId12"/>
  </p:sldIdLst>
  <p:sldSz cx="10691813" cy="7559675"/>
  <p:notesSz cx="6737350" cy="9869488"/>
  <p:defaultTextStyle>
    <a:defPPr>
      <a:defRPr lang="ja-JP"/>
    </a:defPPr>
    <a:lvl1pPr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1pPr>
    <a:lvl2pPr marL="497754"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2pPr>
    <a:lvl3pPr marL="995507"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3pPr>
    <a:lvl4pPr marL="1493261"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4pPr>
    <a:lvl5pPr marL="1991015" algn="l" rtl="0" fontAlgn="base">
      <a:spcBef>
        <a:spcPct val="0"/>
      </a:spcBef>
      <a:spcAft>
        <a:spcPct val="0"/>
      </a:spcAft>
      <a:defRPr kumimoji="1" sz="2177" kern="1200">
        <a:solidFill>
          <a:schemeClr val="tx1"/>
        </a:solidFill>
        <a:latin typeface="ＭＳ Ｐゴシック" charset="-128"/>
        <a:ea typeface="ＭＳ Ｐゴシック" charset="-128"/>
        <a:cs typeface="+mn-cs"/>
      </a:defRPr>
    </a:lvl5pPr>
    <a:lvl6pPr marL="2488768" algn="l" defTabSz="995507" rtl="0" eaLnBrk="1" latinLnBrk="0" hangingPunct="1">
      <a:defRPr kumimoji="1" sz="2177" kern="1200">
        <a:solidFill>
          <a:schemeClr val="tx1"/>
        </a:solidFill>
        <a:latin typeface="ＭＳ Ｐゴシック" charset="-128"/>
        <a:ea typeface="ＭＳ Ｐゴシック" charset="-128"/>
        <a:cs typeface="+mn-cs"/>
      </a:defRPr>
    </a:lvl6pPr>
    <a:lvl7pPr marL="2986522" algn="l" defTabSz="995507" rtl="0" eaLnBrk="1" latinLnBrk="0" hangingPunct="1">
      <a:defRPr kumimoji="1" sz="2177" kern="1200">
        <a:solidFill>
          <a:schemeClr val="tx1"/>
        </a:solidFill>
        <a:latin typeface="ＭＳ Ｐゴシック" charset="-128"/>
        <a:ea typeface="ＭＳ Ｐゴシック" charset="-128"/>
        <a:cs typeface="+mn-cs"/>
      </a:defRPr>
    </a:lvl7pPr>
    <a:lvl8pPr marL="3484275" algn="l" defTabSz="995507" rtl="0" eaLnBrk="1" latinLnBrk="0" hangingPunct="1">
      <a:defRPr kumimoji="1" sz="2177" kern="1200">
        <a:solidFill>
          <a:schemeClr val="tx1"/>
        </a:solidFill>
        <a:latin typeface="ＭＳ Ｐゴシック" charset="-128"/>
        <a:ea typeface="ＭＳ Ｐゴシック" charset="-128"/>
        <a:cs typeface="+mn-cs"/>
      </a:defRPr>
    </a:lvl8pPr>
    <a:lvl9pPr marL="3982029" algn="l" defTabSz="995507" rtl="0" eaLnBrk="1" latinLnBrk="0" hangingPunct="1">
      <a:defRPr kumimoji="1" sz="2177" kern="1200">
        <a:solidFill>
          <a:schemeClr val="tx1"/>
        </a:solidFill>
        <a:latin typeface="ＭＳ Ｐゴシック" charset="-128"/>
        <a:ea typeface="ＭＳ Ｐゴシック" charset="-128"/>
        <a:cs typeface="+mn-cs"/>
      </a:defRPr>
    </a:lvl9pPr>
  </p:defaultTextStyle>
  <p:extLst>
    <p:ext uri="{EFAFB233-063F-42B5-8137-9DF3F51BA10A}">
      <p15:sldGuideLst xmlns:p15="http://schemas.microsoft.com/office/powerpoint/2012/main">
        <p15:guide id="1" orient="horz" pos="4468" userDrawn="1">
          <p15:clr>
            <a:srgbClr val="A4A3A4"/>
          </p15:clr>
        </p15:guide>
        <p15:guide id="2" pos="260" userDrawn="1">
          <p15:clr>
            <a:srgbClr val="A4A3A4"/>
          </p15:clr>
        </p15:guide>
        <p15:guide id="3" pos="3572" userDrawn="1">
          <p15:clr>
            <a:srgbClr val="A4A3A4"/>
          </p15:clr>
        </p15:guide>
        <p15:guide id="6" pos="6429" userDrawn="1">
          <p15:clr>
            <a:srgbClr val="A4A3A4"/>
          </p15:clr>
        </p15:guide>
        <p15:guide id="7" pos="3163" userDrawn="1">
          <p15:clr>
            <a:srgbClr val="A4A3A4"/>
          </p15:clr>
        </p15:guide>
        <p15:guide id="8" pos="419"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2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46"/>
    <a:srgbClr val="DFB089"/>
    <a:srgbClr val="EAAB7E"/>
    <a:srgbClr val="FFD490"/>
    <a:srgbClr val="F1BEA1"/>
    <a:srgbClr val="FFFF99"/>
    <a:srgbClr val="FFCCCC"/>
    <a:srgbClr val="FFFFFF"/>
    <a:srgbClr val="FFC23F"/>
    <a:srgbClr val="F584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1440" y="48"/>
      </p:cViewPr>
      <p:guideLst>
        <p:guide orient="horz" pos="4468"/>
        <p:guide pos="260"/>
        <p:guide pos="3572"/>
        <p:guide pos="6429"/>
        <p:guide pos="3163"/>
        <p:guide pos="419"/>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09"/>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23"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 Id="rId22"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3" Type="http://schemas.openxmlformats.org/officeDocument/2006/relationships/oleObject" Target="https://digitalgojp-my.sharepoint.com/personal/yasuo_kusunoki_3eh_caa_go_jp/Documents/&#12487;&#12473;&#12463;&#12488;&#12483;&#12503;/&#20844;&#34920;&#12395;&#20276;&#12358;&#12454;&#12455;&#12502;&#12469;&#12452;&#12488;&#26356;&#26032;&#12398;&#38306;&#20418;/&#65288;&#20316;&#26989;&#20013;&#65289;&#26356;&#26032;&#29992;&#12464;&#12521;&#12501;&#20316;&#25104;&#12398;&#12501;&#12449;&#12452;&#125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3" y="2"/>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defRPr sz="1300">
                <a:latin typeface="ＭＳ Ｐゴシック" charset="-128"/>
                <a:ea typeface="ＭＳ Ｐゴシック" charset="-128"/>
              </a:defRPr>
            </a:lvl1pPr>
          </a:lstStyle>
          <a:p>
            <a:pPr>
              <a:defRPr/>
            </a:pPr>
            <a:endParaRPr lang="en-US" altLang="ja-JP"/>
          </a:p>
        </p:txBody>
      </p:sp>
      <p:sp>
        <p:nvSpPr>
          <p:cNvPr id="6147" name="Rectangle 3"/>
          <p:cNvSpPr>
            <a:spLocks noGrp="1" noChangeArrowheads="1"/>
          </p:cNvSpPr>
          <p:nvPr>
            <p:ph type="dt" sz="quarter" idx="1"/>
          </p:nvPr>
        </p:nvSpPr>
        <p:spPr bwMode="auto">
          <a:xfrm>
            <a:off x="3851431" y="2"/>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a:defRPr sz="1300">
                <a:latin typeface="ＭＳ Ｐゴシック" charset="-128"/>
                <a:ea typeface="ＭＳ Ｐゴシック" charset="-128"/>
              </a:defRPr>
            </a:lvl1pPr>
          </a:lstStyle>
          <a:p>
            <a:pPr>
              <a:defRPr/>
            </a:pPr>
            <a:endParaRPr lang="en-US" altLang="ja-JP"/>
          </a:p>
        </p:txBody>
      </p:sp>
      <p:sp>
        <p:nvSpPr>
          <p:cNvPr id="6148" name="Rectangle 4"/>
          <p:cNvSpPr>
            <a:spLocks noGrp="1" noChangeArrowheads="1"/>
          </p:cNvSpPr>
          <p:nvPr>
            <p:ph type="ftr" sz="quarter" idx="2"/>
          </p:nvPr>
        </p:nvSpPr>
        <p:spPr bwMode="auto">
          <a:xfrm>
            <a:off x="3" y="9429908"/>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defRPr sz="1300">
                <a:latin typeface="ＭＳ Ｐゴシック" charset="-128"/>
                <a:ea typeface="ＭＳ Ｐゴシック" charset="-128"/>
              </a:defRPr>
            </a:lvl1pPr>
          </a:lstStyle>
          <a:p>
            <a:pPr>
              <a:defRPr/>
            </a:pPr>
            <a:endParaRPr lang="en-US" altLang="ja-JP"/>
          </a:p>
        </p:txBody>
      </p:sp>
      <p:sp>
        <p:nvSpPr>
          <p:cNvPr id="6149" name="Rectangle 5"/>
          <p:cNvSpPr>
            <a:spLocks noGrp="1" noChangeArrowheads="1"/>
          </p:cNvSpPr>
          <p:nvPr>
            <p:ph type="sldNum" sz="quarter" idx="3"/>
          </p:nvPr>
        </p:nvSpPr>
        <p:spPr bwMode="auto">
          <a:xfrm>
            <a:off x="3851431" y="9429908"/>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a:defRPr sz="1300">
                <a:latin typeface="ＭＳ Ｐゴシック" charset="-128"/>
                <a:ea typeface="ＭＳ Ｐゴシック" charset="-128"/>
              </a:defRPr>
            </a:lvl1pPr>
          </a:lstStyle>
          <a:p>
            <a:pPr>
              <a:defRPr/>
            </a:pPr>
            <a:fld id="{293CD5AC-08FB-4447-B9C3-F9E5E6CA09A5}" type="slidenum">
              <a:rPr lang="en-US" altLang="ja-JP"/>
              <a:pPr>
                <a:defRPr/>
              </a:pPr>
              <a:t>‹#›</a:t>
            </a:fld>
            <a:endParaRPr lang="en-US" altLang="ja-JP"/>
          </a:p>
        </p:txBody>
      </p:sp>
    </p:spTree>
    <p:extLst>
      <p:ext uri="{BB962C8B-B14F-4D97-AF65-F5344CB8AC3E}">
        <p14:creationId xmlns:p14="http://schemas.microsoft.com/office/powerpoint/2010/main" val="188751782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 y="2"/>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defRPr sz="1300">
                <a:latin typeface="ＭＳ Ｐゴシック" charset="-128"/>
                <a:ea typeface="ＭＳ Ｐゴシック" charset="-128"/>
              </a:defRPr>
            </a:lvl1pPr>
          </a:lstStyle>
          <a:p>
            <a:pPr>
              <a:defRPr/>
            </a:pPr>
            <a:endParaRPr lang="en-US" altLang="ja-JP"/>
          </a:p>
        </p:txBody>
      </p:sp>
      <p:sp>
        <p:nvSpPr>
          <p:cNvPr id="4099" name="Rectangle 3"/>
          <p:cNvSpPr>
            <a:spLocks noGrp="1" noChangeArrowheads="1"/>
          </p:cNvSpPr>
          <p:nvPr>
            <p:ph type="dt" idx="1"/>
          </p:nvPr>
        </p:nvSpPr>
        <p:spPr bwMode="auto">
          <a:xfrm>
            <a:off x="3851431" y="2"/>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a:defRPr sz="1300">
                <a:latin typeface="ＭＳ Ｐゴシック" charset="-128"/>
                <a:ea typeface="ＭＳ Ｐゴシック" charset="-128"/>
              </a:defRPr>
            </a:lvl1pPr>
          </a:lstStyle>
          <a:p>
            <a:pPr>
              <a:defRPr/>
            </a:pPr>
            <a:endParaRPr lang="en-US" altLang="ja-JP"/>
          </a:p>
        </p:txBody>
      </p:sp>
      <p:sp>
        <p:nvSpPr>
          <p:cNvPr id="23556" name="Rectangle 4"/>
          <p:cNvSpPr>
            <a:spLocks noGrp="1" noRot="1" noChangeAspect="1" noChangeArrowheads="1" noTextEdit="1"/>
          </p:cNvSpPr>
          <p:nvPr>
            <p:ph type="sldImg" idx="2"/>
          </p:nvPr>
        </p:nvSpPr>
        <p:spPr bwMode="auto">
          <a:xfrm>
            <a:off x="768350" y="744538"/>
            <a:ext cx="5265738"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785" y="4714953"/>
            <a:ext cx="4984107" cy="446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102" name="Rectangle 6"/>
          <p:cNvSpPr>
            <a:spLocks noGrp="1" noChangeArrowheads="1"/>
          </p:cNvSpPr>
          <p:nvPr>
            <p:ph type="ftr" sz="quarter" idx="4"/>
          </p:nvPr>
        </p:nvSpPr>
        <p:spPr bwMode="auto">
          <a:xfrm>
            <a:off x="3" y="9429908"/>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defRPr sz="1300">
                <a:latin typeface="ＭＳ Ｐゴシック" charset="-128"/>
                <a:ea typeface="ＭＳ Ｐゴシック" charset="-128"/>
              </a:defRPr>
            </a:lvl1pPr>
          </a:lstStyle>
          <a:p>
            <a:pPr>
              <a:defRPr/>
            </a:pPr>
            <a:endParaRPr lang="en-US" altLang="ja-JP"/>
          </a:p>
        </p:txBody>
      </p:sp>
      <p:sp>
        <p:nvSpPr>
          <p:cNvPr id="4103" name="Rectangle 7"/>
          <p:cNvSpPr>
            <a:spLocks noGrp="1" noChangeArrowheads="1"/>
          </p:cNvSpPr>
          <p:nvPr>
            <p:ph type="sldNum" sz="quarter" idx="5"/>
          </p:nvPr>
        </p:nvSpPr>
        <p:spPr bwMode="auto">
          <a:xfrm>
            <a:off x="3851431" y="9429908"/>
            <a:ext cx="2946247" cy="4967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a:defRPr sz="1300">
                <a:latin typeface="ＭＳ Ｐゴシック" charset="-128"/>
                <a:ea typeface="ＭＳ Ｐゴシック" charset="-128"/>
              </a:defRPr>
            </a:lvl1pPr>
          </a:lstStyle>
          <a:p>
            <a:pPr>
              <a:defRPr/>
            </a:pPr>
            <a:fld id="{32F1EA74-41FC-40AD-BD36-A6576652C9AC}" type="slidenum">
              <a:rPr lang="en-US" altLang="ja-JP"/>
              <a:pPr>
                <a:defRPr/>
              </a:pPr>
              <a:t>‹#›</a:t>
            </a:fld>
            <a:endParaRPr lang="en-US" altLang="ja-JP"/>
          </a:p>
        </p:txBody>
      </p:sp>
    </p:spTree>
    <p:extLst>
      <p:ext uri="{BB962C8B-B14F-4D97-AF65-F5344CB8AC3E}">
        <p14:creationId xmlns:p14="http://schemas.microsoft.com/office/powerpoint/2010/main" val="394669027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1pPr>
    <a:lvl2pPr marL="497754"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2pPr>
    <a:lvl3pPr marL="995507"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3pPr>
    <a:lvl4pPr marL="1493261"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4pPr>
    <a:lvl5pPr marL="1991015" algn="l" rtl="0" eaLnBrk="0" fontAlgn="base" hangingPunct="0">
      <a:spcBef>
        <a:spcPct val="30000"/>
      </a:spcBef>
      <a:spcAft>
        <a:spcPct val="0"/>
      </a:spcAft>
      <a:defRPr kumimoji="1" sz="1306" kern="1200">
        <a:solidFill>
          <a:schemeClr val="tx1"/>
        </a:solidFill>
        <a:latin typeface="ＭＳ Ｐゴシック" pitchFamily="50" charset="-128"/>
        <a:ea typeface="ＭＳ Ｐゴシック" pitchFamily="50" charset="-128"/>
        <a:cs typeface="+mn-cs"/>
      </a:defRPr>
    </a:lvl5pPr>
    <a:lvl6pPr marL="2488768" algn="l" defTabSz="995507" rtl="0" eaLnBrk="1" latinLnBrk="0" hangingPunct="1">
      <a:defRPr kumimoji="1" sz="1306" kern="1200">
        <a:solidFill>
          <a:schemeClr val="tx1"/>
        </a:solidFill>
        <a:latin typeface="+mn-lt"/>
        <a:ea typeface="+mn-ea"/>
        <a:cs typeface="+mn-cs"/>
      </a:defRPr>
    </a:lvl6pPr>
    <a:lvl7pPr marL="2986522" algn="l" defTabSz="995507" rtl="0" eaLnBrk="1" latinLnBrk="0" hangingPunct="1">
      <a:defRPr kumimoji="1" sz="1306" kern="1200">
        <a:solidFill>
          <a:schemeClr val="tx1"/>
        </a:solidFill>
        <a:latin typeface="+mn-lt"/>
        <a:ea typeface="+mn-ea"/>
        <a:cs typeface="+mn-cs"/>
      </a:defRPr>
    </a:lvl7pPr>
    <a:lvl8pPr marL="3484275" algn="l" defTabSz="995507" rtl="0" eaLnBrk="1" latinLnBrk="0" hangingPunct="1">
      <a:defRPr kumimoji="1" sz="1306" kern="1200">
        <a:solidFill>
          <a:schemeClr val="tx1"/>
        </a:solidFill>
        <a:latin typeface="+mn-lt"/>
        <a:ea typeface="+mn-ea"/>
        <a:cs typeface="+mn-cs"/>
      </a:defRPr>
    </a:lvl8pPr>
    <a:lvl9pPr marL="3982029" algn="l" defTabSz="995507" rtl="0" eaLnBrk="1" latinLnBrk="0" hangingPunct="1">
      <a:defRPr kumimoji="1"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a:defRPr/>
            </a:pPr>
            <a:endParaRPr lang="en-US" altLang="ja-JP"/>
          </a:p>
        </p:txBody>
      </p:sp>
      <p:sp>
        <p:nvSpPr>
          <p:cNvPr id="5" name="スライド番号プレースホルダー 4"/>
          <p:cNvSpPr>
            <a:spLocks noGrp="1"/>
          </p:cNvSpPr>
          <p:nvPr>
            <p:ph type="sldNum" sz="quarter" idx="5"/>
          </p:nvPr>
        </p:nvSpPr>
        <p:spPr/>
        <p:txBody>
          <a:bodyPr/>
          <a:lstStyle/>
          <a:p>
            <a:pPr>
              <a:defRPr/>
            </a:pPr>
            <a:fld id="{32F1EA74-41FC-40AD-BD36-A6576652C9AC}" type="slidenum">
              <a:rPr lang="en-US" altLang="ja-JP" smtClean="0"/>
              <a:pPr>
                <a:defRPr/>
              </a:pPr>
              <a:t>4</a:t>
            </a:fld>
            <a:endParaRPr lang="en-US" altLang="ja-JP"/>
          </a:p>
        </p:txBody>
      </p:sp>
    </p:spTree>
    <p:extLst>
      <p:ext uri="{BB962C8B-B14F-4D97-AF65-F5344CB8AC3E}">
        <p14:creationId xmlns:p14="http://schemas.microsoft.com/office/powerpoint/2010/main" val="5794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a:defRPr/>
            </a:pPr>
            <a:endParaRPr lang="en-US" altLang="ja-JP"/>
          </a:p>
        </p:txBody>
      </p:sp>
      <p:sp>
        <p:nvSpPr>
          <p:cNvPr id="5" name="スライド番号プレースホルダー 4"/>
          <p:cNvSpPr>
            <a:spLocks noGrp="1"/>
          </p:cNvSpPr>
          <p:nvPr>
            <p:ph type="sldNum" sz="quarter" idx="5"/>
          </p:nvPr>
        </p:nvSpPr>
        <p:spPr/>
        <p:txBody>
          <a:bodyPr/>
          <a:lstStyle/>
          <a:p>
            <a:pPr>
              <a:defRPr/>
            </a:pPr>
            <a:fld id="{32F1EA74-41FC-40AD-BD36-A6576652C9AC}" type="slidenum">
              <a:rPr lang="en-US" altLang="ja-JP" smtClean="0"/>
              <a:pPr>
                <a:defRPr/>
              </a:pPr>
              <a:t>5</a:t>
            </a:fld>
            <a:endParaRPr lang="en-US" altLang="ja-JP"/>
          </a:p>
        </p:txBody>
      </p:sp>
    </p:spTree>
    <p:extLst>
      <p:ext uri="{BB962C8B-B14F-4D97-AF65-F5344CB8AC3E}">
        <p14:creationId xmlns:p14="http://schemas.microsoft.com/office/powerpoint/2010/main" val="80114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フッター プレースホルダー 3"/>
          <p:cNvSpPr>
            <a:spLocks noGrp="1"/>
          </p:cNvSpPr>
          <p:nvPr>
            <p:ph type="ftr" sz="quarter" idx="4"/>
          </p:nvPr>
        </p:nvSpPr>
        <p:spPr/>
        <p:txBody>
          <a:bodyPr/>
          <a:lstStyle/>
          <a:p>
            <a:pPr>
              <a:defRPr/>
            </a:pPr>
            <a:endParaRPr lang="en-US" altLang="ja-JP"/>
          </a:p>
        </p:txBody>
      </p:sp>
      <p:sp>
        <p:nvSpPr>
          <p:cNvPr id="5" name="スライド番号プレースホルダー 4"/>
          <p:cNvSpPr>
            <a:spLocks noGrp="1"/>
          </p:cNvSpPr>
          <p:nvPr>
            <p:ph type="sldNum" sz="quarter" idx="5"/>
          </p:nvPr>
        </p:nvSpPr>
        <p:spPr/>
        <p:txBody>
          <a:bodyPr/>
          <a:lstStyle/>
          <a:p>
            <a:pPr>
              <a:defRPr/>
            </a:pPr>
            <a:fld id="{32F1EA74-41FC-40AD-BD36-A6576652C9AC}" type="slidenum">
              <a:rPr lang="en-US" altLang="ja-JP" smtClean="0"/>
              <a:pPr>
                <a:defRPr/>
              </a:pPr>
              <a:t>9</a:t>
            </a:fld>
            <a:endParaRPr lang="en-US" altLang="ja-JP"/>
          </a:p>
        </p:txBody>
      </p:sp>
    </p:spTree>
    <p:extLst>
      <p:ext uri="{BB962C8B-B14F-4D97-AF65-F5344CB8AC3E}">
        <p14:creationId xmlns:p14="http://schemas.microsoft.com/office/powerpoint/2010/main" val="4274561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559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32FE12-139D-FF56-1BE8-8E94FFE55BAE}"/>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8674F03-ADE0-29B0-6678-51D7DB3E5E23}"/>
              </a:ext>
            </a:extLst>
          </p:cNvPr>
          <p:cNvSpPr>
            <a:spLocks noGrp="1"/>
          </p:cNvSpPr>
          <p:nvPr>
            <p:ph idx="1"/>
          </p:nvPr>
        </p:nvSpPr>
        <p:spPr>
          <a:xfrm>
            <a:off x="4545013" y="1089025"/>
            <a:ext cx="541337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3C1C1E13-3698-4F83-7AFE-B791B9E76D3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5A61A0-9053-BCD6-A01C-7B5CA951A999}"/>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1C5812B9-1DB8-E652-5B71-34D573AD12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349E09-0943-67A0-A4E4-1D314068E014}"/>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360115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03D3DA-052E-8AD5-628B-44D695AA6846}"/>
              </a:ext>
            </a:extLst>
          </p:cNvPr>
          <p:cNvSpPr>
            <a:spLocks noGrp="1"/>
          </p:cNvSpPr>
          <p:nvPr>
            <p:ph type="title"/>
          </p:nvPr>
        </p:nvSpPr>
        <p:spPr>
          <a:xfrm>
            <a:off x="736600" y="503238"/>
            <a:ext cx="3448050" cy="17653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3032746-B9E4-FDFB-CEE6-3F72C384B692}"/>
              </a:ext>
            </a:extLst>
          </p:cNvPr>
          <p:cNvSpPr>
            <a:spLocks noGrp="1"/>
          </p:cNvSpPr>
          <p:nvPr>
            <p:ph type="pic" idx="1"/>
          </p:nvPr>
        </p:nvSpPr>
        <p:spPr>
          <a:xfrm>
            <a:off x="4545013" y="1089025"/>
            <a:ext cx="541337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28BC8CF2-F5BC-C4D5-6181-801D1B83B137}"/>
              </a:ext>
            </a:extLst>
          </p:cNvPr>
          <p:cNvSpPr>
            <a:spLocks noGrp="1"/>
          </p:cNvSpPr>
          <p:nvPr>
            <p:ph type="body" sz="half" idx="2"/>
          </p:nvPr>
        </p:nvSpPr>
        <p:spPr>
          <a:xfrm>
            <a:off x="736600" y="2268538"/>
            <a:ext cx="344805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FF2B329-A908-3A2D-EEC0-95EEC0547AB8}"/>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7D4600BA-959C-F073-CBE4-6A5E2F0E99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E7B3AB0-1CD0-B506-A3BB-175A6EFD6BDA}"/>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3108527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986D0D-9A41-E585-8827-F1FECA4A718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171F446-E086-3617-2366-8908F3D5C95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0594DCE-50B0-283D-7531-2F8A72BFA333}"/>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B31A185E-1291-0408-5F2B-84D884E203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F108EAA-AE05-D8DB-ABDD-B2734D540A93}"/>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139165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60DC52-A151-AFE3-B450-219395D20095}"/>
              </a:ext>
            </a:extLst>
          </p:cNvPr>
          <p:cNvSpPr>
            <a:spLocks noGrp="1"/>
          </p:cNvSpPr>
          <p:nvPr>
            <p:ph type="title" orient="vert"/>
          </p:nvPr>
        </p:nvSpPr>
        <p:spPr>
          <a:xfrm>
            <a:off x="7651750" y="403225"/>
            <a:ext cx="2305050" cy="6405563"/>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D3E0BB1-A331-C1B2-9FD5-7A7535483523}"/>
              </a:ext>
            </a:extLst>
          </p:cNvPr>
          <p:cNvSpPr>
            <a:spLocks noGrp="1"/>
          </p:cNvSpPr>
          <p:nvPr>
            <p:ph type="body" orient="vert" idx="1"/>
          </p:nvPr>
        </p:nvSpPr>
        <p:spPr>
          <a:xfrm>
            <a:off x="735013" y="403225"/>
            <a:ext cx="6764337" cy="640556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47004A6-699E-8E8D-D9C0-FD6414A245BC}"/>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AFBA85D-97AF-7C13-48A8-F076226952E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7BEB244-34ED-1755-C8FA-0769F5B38464}"/>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147093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272158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AA0F93A-F3A9-A34A-71CE-6E535C29FA52}"/>
              </a:ext>
            </a:extLst>
          </p:cNvPr>
          <p:cNvSpPr>
            <a:spLocks noGrp="1"/>
          </p:cNvSpPr>
          <p:nvPr>
            <p:ph type="ctrTitle"/>
          </p:nvPr>
        </p:nvSpPr>
        <p:spPr>
          <a:xfrm>
            <a:off x="1336675" y="1236663"/>
            <a:ext cx="8018463" cy="2632075"/>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C501507-A5D1-8C76-486F-E22F43239D0B}"/>
              </a:ext>
            </a:extLst>
          </p:cNvPr>
          <p:cNvSpPr>
            <a:spLocks noGrp="1"/>
          </p:cNvSpPr>
          <p:nvPr>
            <p:ph type="subTitle" idx="1"/>
          </p:nvPr>
        </p:nvSpPr>
        <p:spPr>
          <a:xfrm>
            <a:off x="1336675" y="3970338"/>
            <a:ext cx="8018463"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6B0B6BAD-1F87-8837-867E-6A1115041BD8}"/>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8F3C224-7C31-E217-3A73-4FA440F66E1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B10480-9CCC-4EA6-8FFD-BD0BD0BDC837}"/>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104258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CE1CB9-1F52-0901-20AF-FBC8451C09C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0C259A2-E95B-C8AA-ABA6-DC5A9803FB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3B8845-C60E-0706-F33A-53D7907079BE}"/>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FA951934-EFFF-DE56-667C-84D7B610BD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5E1B71-6972-86B0-BE7A-85E735ACD786}"/>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14838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D5CFA0-ECFE-6E31-AE5F-D113B2FB3747}"/>
              </a:ext>
            </a:extLst>
          </p:cNvPr>
          <p:cNvSpPr>
            <a:spLocks noGrp="1"/>
          </p:cNvSpPr>
          <p:nvPr>
            <p:ph type="title"/>
          </p:nvPr>
        </p:nvSpPr>
        <p:spPr>
          <a:xfrm>
            <a:off x="730250" y="1884363"/>
            <a:ext cx="9220200" cy="31448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079002-797F-FE28-72FD-F3D9E8E29B35}"/>
              </a:ext>
            </a:extLst>
          </p:cNvPr>
          <p:cNvSpPr>
            <a:spLocks noGrp="1"/>
          </p:cNvSpPr>
          <p:nvPr>
            <p:ph type="body" idx="1"/>
          </p:nvPr>
        </p:nvSpPr>
        <p:spPr>
          <a:xfrm>
            <a:off x="730250" y="5059363"/>
            <a:ext cx="9220200" cy="16525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B504A2E0-95EA-4AB2-2ED7-21459E6BFC76}"/>
              </a:ext>
            </a:extLst>
          </p:cNvPr>
          <p:cNvSpPr>
            <a:spLocks noGrp="1"/>
          </p:cNvSpPr>
          <p:nvPr>
            <p:ph type="dt" sz="half" idx="10"/>
          </p:nvPr>
        </p:nvSpPr>
        <p:spPr/>
        <p:txBody>
          <a:bodyPr/>
          <a:lstStyle/>
          <a:p>
            <a:endParaRPr kumimoji="1" lang="ja-JP" altLang="en-US"/>
          </a:p>
        </p:txBody>
      </p:sp>
      <p:sp>
        <p:nvSpPr>
          <p:cNvPr id="5" name="フッター プレースホルダー 4">
            <a:extLst>
              <a:ext uri="{FF2B5EF4-FFF2-40B4-BE49-F238E27FC236}">
                <a16:creationId xmlns:a16="http://schemas.microsoft.com/office/drawing/2014/main" id="{90CCDB59-1BBB-81A8-6516-B0BA9F15AB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53FCF8-64B2-7314-972E-3357655CD11A}"/>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426386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17F40C-9C01-BA59-EB67-B0B6754B210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8DAD7BA-68A6-BC5B-E80A-78850EB6A5B9}"/>
              </a:ext>
            </a:extLst>
          </p:cNvPr>
          <p:cNvSpPr>
            <a:spLocks noGrp="1"/>
          </p:cNvSpPr>
          <p:nvPr>
            <p:ph sz="half" idx="1"/>
          </p:nvPr>
        </p:nvSpPr>
        <p:spPr>
          <a:xfrm>
            <a:off x="735013" y="2012950"/>
            <a:ext cx="4533900"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A0632B-3F69-3122-148F-FBB2664C5FEB}"/>
              </a:ext>
            </a:extLst>
          </p:cNvPr>
          <p:cNvSpPr>
            <a:spLocks noGrp="1"/>
          </p:cNvSpPr>
          <p:nvPr>
            <p:ph sz="half" idx="2"/>
          </p:nvPr>
        </p:nvSpPr>
        <p:spPr>
          <a:xfrm>
            <a:off x="5421313" y="2012950"/>
            <a:ext cx="4535487" cy="47958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D5AE210-1FC4-37B1-179B-424A73356E62}"/>
              </a:ext>
            </a:extLst>
          </p:cNvPr>
          <p:cNvSpPr>
            <a:spLocks noGrp="1"/>
          </p:cNvSpPr>
          <p:nvPr>
            <p:ph type="dt" sz="half" idx="10"/>
          </p:nvPr>
        </p:nvSpPr>
        <p:spPr/>
        <p:txBody>
          <a:bodyPr/>
          <a:lstStyle/>
          <a:p>
            <a:endParaRPr kumimoji="1" lang="ja-JP" altLang="en-US"/>
          </a:p>
        </p:txBody>
      </p:sp>
      <p:sp>
        <p:nvSpPr>
          <p:cNvPr id="6" name="フッター プレースホルダー 5">
            <a:extLst>
              <a:ext uri="{FF2B5EF4-FFF2-40B4-BE49-F238E27FC236}">
                <a16:creationId xmlns:a16="http://schemas.microsoft.com/office/drawing/2014/main" id="{5979B6A9-3D3C-86B9-896E-939C77BD4B5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8188F90-2BF0-A43D-15D1-62743E4EF34C}"/>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220128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316502-57E4-BF61-C1B2-C6CDC4225BD4}"/>
              </a:ext>
            </a:extLst>
          </p:cNvPr>
          <p:cNvSpPr>
            <a:spLocks noGrp="1"/>
          </p:cNvSpPr>
          <p:nvPr>
            <p:ph type="title"/>
          </p:nvPr>
        </p:nvSpPr>
        <p:spPr>
          <a:xfrm>
            <a:off x="736600" y="403225"/>
            <a:ext cx="9221788" cy="1460500"/>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F8E715-8AF1-1401-17D3-7E1590C64635}"/>
              </a:ext>
            </a:extLst>
          </p:cNvPr>
          <p:cNvSpPr>
            <a:spLocks noGrp="1"/>
          </p:cNvSpPr>
          <p:nvPr>
            <p:ph type="body" idx="1"/>
          </p:nvPr>
        </p:nvSpPr>
        <p:spPr>
          <a:xfrm>
            <a:off x="736600" y="1852613"/>
            <a:ext cx="4522788"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65DCCF0-1A63-0B17-69F3-273B47422769}"/>
              </a:ext>
            </a:extLst>
          </p:cNvPr>
          <p:cNvSpPr>
            <a:spLocks noGrp="1"/>
          </p:cNvSpPr>
          <p:nvPr>
            <p:ph sz="half" idx="2"/>
          </p:nvPr>
        </p:nvSpPr>
        <p:spPr>
          <a:xfrm>
            <a:off x="736600" y="2760663"/>
            <a:ext cx="4522788"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CF7C38-077E-E6F2-81CE-7C518E95C108}"/>
              </a:ext>
            </a:extLst>
          </p:cNvPr>
          <p:cNvSpPr>
            <a:spLocks noGrp="1"/>
          </p:cNvSpPr>
          <p:nvPr>
            <p:ph type="body" sz="quarter" idx="3"/>
          </p:nvPr>
        </p:nvSpPr>
        <p:spPr>
          <a:xfrm>
            <a:off x="5413375" y="1852613"/>
            <a:ext cx="4545013"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F5B6EB4-5B1B-C9CA-925E-6455DBAF5EE7}"/>
              </a:ext>
            </a:extLst>
          </p:cNvPr>
          <p:cNvSpPr>
            <a:spLocks noGrp="1"/>
          </p:cNvSpPr>
          <p:nvPr>
            <p:ph sz="quarter" idx="4"/>
          </p:nvPr>
        </p:nvSpPr>
        <p:spPr>
          <a:xfrm>
            <a:off x="5413375" y="2760663"/>
            <a:ext cx="4545013" cy="4062412"/>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8F20EB1-C3D7-9002-6762-4C087A416722}"/>
              </a:ext>
            </a:extLst>
          </p:cNvPr>
          <p:cNvSpPr>
            <a:spLocks noGrp="1"/>
          </p:cNvSpPr>
          <p:nvPr>
            <p:ph type="dt" sz="half" idx="10"/>
          </p:nvPr>
        </p:nvSpPr>
        <p:spPr/>
        <p:txBody>
          <a:bodyPr/>
          <a:lstStyle/>
          <a:p>
            <a:endParaRPr kumimoji="1" lang="ja-JP" altLang="en-US"/>
          </a:p>
        </p:txBody>
      </p:sp>
      <p:sp>
        <p:nvSpPr>
          <p:cNvPr id="8" name="フッター プレースホルダー 7">
            <a:extLst>
              <a:ext uri="{FF2B5EF4-FFF2-40B4-BE49-F238E27FC236}">
                <a16:creationId xmlns:a16="http://schemas.microsoft.com/office/drawing/2014/main" id="{258F9190-3631-E088-1F44-8AB6B2EABC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5F1E62-1CF3-BDB4-CA4A-505E2C308B0E}"/>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217985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D5AD72-CCF7-AF48-CE91-6FC77FCDC188}"/>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AA5D5A8-6E16-9D9E-38D2-C772A0177A4D}"/>
              </a:ext>
            </a:extLst>
          </p:cNvPr>
          <p:cNvSpPr>
            <a:spLocks noGrp="1"/>
          </p:cNvSpPr>
          <p:nvPr>
            <p:ph type="dt" sz="half" idx="10"/>
          </p:nvPr>
        </p:nvSpPr>
        <p:spPr/>
        <p:txBody>
          <a:bodyPr/>
          <a:lstStyle/>
          <a:p>
            <a:endParaRPr kumimoji="1" lang="ja-JP" altLang="en-US"/>
          </a:p>
        </p:txBody>
      </p:sp>
      <p:sp>
        <p:nvSpPr>
          <p:cNvPr id="4" name="フッター プレースホルダー 3">
            <a:extLst>
              <a:ext uri="{FF2B5EF4-FFF2-40B4-BE49-F238E27FC236}">
                <a16:creationId xmlns:a16="http://schemas.microsoft.com/office/drawing/2014/main" id="{872B7265-9FA7-C023-83FA-145418F302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8522EFB-DE74-17CD-4578-DDF20B97F67E}"/>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2694336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69BE590-F9A1-8150-BB73-C8E2DA822979}"/>
              </a:ext>
            </a:extLst>
          </p:cNvPr>
          <p:cNvSpPr>
            <a:spLocks noGrp="1"/>
          </p:cNvSpPr>
          <p:nvPr>
            <p:ph type="dt" sz="half" idx="10"/>
          </p:nvPr>
        </p:nvSpPr>
        <p:spPr/>
        <p:txBody>
          <a:bodyPr/>
          <a:lstStyle/>
          <a:p>
            <a:endParaRPr kumimoji="1" lang="ja-JP" altLang="en-US"/>
          </a:p>
        </p:txBody>
      </p:sp>
      <p:sp>
        <p:nvSpPr>
          <p:cNvPr id="3" name="フッター プレースホルダー 2">
            <a:extLst>
              <a:ext uri="{FF2B5EF4-FFF2-40B4-BE49-F238E27FC236}">
                <a16:creationId xmlns:a16="http://schemas.microsoft.com/office/drawing/2014/main" id="{C92F7B6B-A707-D670-5204-2D7EE10639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4E3B577-0F1D-886A-7E98-3D18C0FBF0B1}"/>
              </a:ext>
            </a:extLst>
          </p:cNvPr>
          <p:cNvSpPr>
            <a:spLocks noGrp="1"/>
          </p:cNvSpPr>
          <p:nvPr>
            <p:ph type="sldNum" sz="quarter" idx="12"/>
          </p:nvPr>
        </p:nvSpPr>
        <p:spPr/>
        <p:txBody>
          <a:body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7411908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7"/>
          <p:cNvSpPr>
            <a:spLocks noGrp="1" noChangeArrowheads="1"/>
          </p:cNvSpPr>
          <p:nvPr>
            <p:ph type="body" idx="1"/>
          </p:nvPr>
        </p:nvSpPr>
        <p:spPr bwMode="auto">
          <a:xfrm>
            <a:off x="592848" y="839964"/>
            <a:ext cx="9516399" cy="6301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Text Box 23"/>
          <p:cNvSpPr txBox="1">
            <a:spLocks noChangeArrowheads="1"/>
          </p:cNvSpPr>
          <p:nvPr/>
        </p:nvSpPr>
        <p:spPr bwMode="auto">
          <a:xfrm>
            <a:off x="9276154" y="447981"/>
            <a:ext cx="1213474" cy="997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sz="2000">
                <a:solidFill>
                  <a:schemeClr val="tx1"/>
                </a:solidFill>
                <a:latin typeface="ＭＳ Ｐゴシック" pitchFamily="50" charset="-128"/>
                <a:ea typeface="ＭＳ Ｐゴシック" pitchFamily="50" charset="-128"/>
              </a:defRPr>
            </a:lvl1pPr>
            <a:lvl2pPr marL="742950" indent="-285750" eaLnBrk="0" hangingPunct="0">
              <a:defRPr kumimoji="1" sz="2000">
                <a:solidFill>
                  <a:schemeClr val="tx1"/>
                </a:solidFill>
                <a:latin typeface="ＭＳ Ｐゴシック" pitchFamily="50" charset="-128"/>
                <a:ea typeface="ＭＳ Ｐゴシック" pitchFamily="50" charset="-128"/>
              </a:defRPr>
            </a:lvl2pPr>
            <a:lvl3pPr marL="1143000" indent="-228600" eaLnBrk="0" hangingPunct="0">
              <a:defRPr kumimoji="1" sz="2000">
                <a:solidFill>
                  <a:schemeClr val="tx1"/>
                </a:solidFill>
                <a:latin typeface="ＭＳ Ｐゴシック" pitchFamily="50" charset="-128"/>
                <a:ea typeface="ＭＳ Ｐゴシック" pitchFamily="50" charset="-128"/>
              </a:defRPr>
            </a:lvl3pPr>
            <a:lvl4pPr marL="1600200" indent="-228600" eaLnBrk="0" hangingPunct="0">
              <a:defRPr kumimoji="1" sz="2000">
                <a:solidFill>
                  <a:schemeClr val="tx1"/>
                </a:solidFill>
                <a:latin typeface="ＭＳ Ｐゴシック" pitchFamily="50" charset="-128"/>
                <a:ea typeface="ＭＳ Ｐゴシック" pitchFamily="50" charset="-128"/>
              </a:defRPr>
            </a:lvl4pPr>
            <a:lvl5pPr marL="2057400" indent="-228600" eaLnBrk="0" hangingPunct="0">
              <a:defRPr kumimoji="1" sz="2000">
                <a:solidFill>
                  <a:schemeClr val="tx1"/>
                </a:solidFill>
                <a:latin typeface="ＭＳ Ｐゴシック" pitchFamily="50" charset="-128"/>
                <a:ea typeface="ＭＳ Ｐゴシック" pitchFamily="50" charset="-128"/>
              </a:defRPr>
            </a:lvl5pPr>
            <a:lvl6pPr marL="2514600" indent="-228600" eaLnBrk="0" fontAlgn="base" hangingPunct="0">
              <a:spcBef>
                <a:spcPct val="0"/>
              </a:spcBef>
              <a:spcAft>
                <a:spcPct val="0"/>
              </a:spcAft>
              <a:defRPr kumimoji="1" sz="2000">
                <a:solidFill>
                  <a:schemeClr val="tx1"/>
                </a:solidFill>
                <a:latin typeface="ＭＳ Ｐゴシック" pitchFamily="50" charset="-128"/>
                <a:ea typeface="ＭＳ Ｐゴシック" pitchFamily="50" charset="-128"/>
              </a:defRPr>
            </a:lvl6pPr>
            <a:lvl7pPr marL="2971800" indent="-228600" eaLnBrk="0" fontAlgn="base" hangingPunct="0">
              <a:spcBef>
                <a:spcPct val="0"/>
              </a:spcBef>
              <a:spcAft>
                <a:spcPct val="0"/>
              </a:spcAft>
              <a:defRPr kumimoji="1" sz="2000">
                <a:solidFill>
                  <a:schemeClr val="tx1"/>
                </a:solidFill>
                <a:latin typeface="ＭＳ Ｐゴシック" pitchFamily="50" charset="-128"/>
                <a:ea typeface="ＭＳ Ｐゴシック" pitchFamily="50" charset="-128"/>
              </a:defRPr>
            </a:lvl7pPr>
            <a:lvl8pPr marL="3429000" indent="-228600" eaLnBrk="0" fontAlgn="base" hangingPunct="0">
              <a:spcBef>
                <a:spcPct val="0"/>
              </a:spcBef>
              <a:spcAft>
                <a:spcPct val="0"/>
              </a:spcAft>
              <a:defRPr kumimoji="1" sz="2000">
                <a:solidFill>
                  <a:schemeClr val="tx1"/>
                </a:solidFill>
                <a:latin typeface="ＭＳ Ｐゴシック" pitchFamily="50" charset="-128"/>
                <a:ea typeface="ＭＳ Ｐゴシック" pitchFamily="50" charset="-128"/>
              </a:defRPr>
            </a:lvl8pPr>
            <a:lvl9pPr marL="3886200" indent="-228600" eaLnBrk="0" fontAlgn="base" hangingPunct="0">
              <a:spcBef>
                <a:spcPct val="0"/>
              </a:spcBef>
              <a:spcAft>
                <a:spcPct val="0"/>
              </a:spcAft>
              <a:defRPr kumimoji="1" sz="2000">
                <a:solidFill>
                  <a:schemeClr val="tx1"/>
                </a:solidFill>
                <a:latin typeface="ＭＳ Ｐゴシック" pitchFamily="50" charset="-128"/>
                <a:ea typeface="ＭＳ Ｐゴシック" pitchFamily="50" charset="-128"/>
              </a:defRPr>
            </a:lvl9pPr>
          </a:lstStyle>
          <a:p>
            <a:pPr algn="r" eaLnBrk="1" hangingPunct="1">
              <a:spcBef>
                <a:spcPct val="50000"/>
              </a:spcBef>
              <a:defRPr/>
            </a:pPr>
            <a:r>
              <a:rPr lang="en-US" altLang="ja-JP" sz="648">
                <a:solidFill>
                  <a:schemeClr val="bg1"/>
                </a:solidFill>
                <a:latin typeface="Arial" pitchFamily="34" charset="0"/>
              </a:rPr>
              <a:t>© TOPPAN PRINTING CO.,LTD.</a:t>
            </a:r>
          </a:p>
        </p:txBody>
      </p:sp>
      <p:pic>
        <p:nvPicPr>
          <p:cNvPr id="7" name="図 6">
            <a:extLst>
              <a:ext uri="{FF2B5EF4-FFF2-40B4-BE49-F238E27FC236}">
                <a16:creationId xmlns:a16="http://schemas.microsoft.com/office/drawing/2014/main" id="{0D3CDED5-7C6B-D189-A65C-230FDC5F7873}"/>
              </a:ext>
            </a:extLst>
          </p:cNvPr>
          <p:cNvPicPr>
            <a:picLocks noChangeAspect="1"/>
          </p:cNvPicPr>
          <p:nvPr userDrawn="1"/>
        </p:nvPicPr>
        <p:blipFill>
          <a:blip r:embed="rId4"/>
          <a:stretch>
            <a:fillRect/>
          </a:stretch>
        </p:blipFill>
        <p:spPr>
          <a:xfrm>
            <a:off x="10564973" y="-1"/>
            <a:ext cx="126840" cy="7559675"/>
          </a:xfrm>
          <a:prstGeom prst="rect">
            <a:avLst/>
          </a:prstGeom>
        </p:spPr>
      </p:pic>
      <p:pic>
        <p:nvPicPr>
          <p:cNvPr id="2" name="図 1">
            <a:extLst>
              <a:ext uri="{FF2B5EF4-FFF2-40B4-BE49-F238E27FC236}">
                <a16:creationId xmlns:a16="http://schemas.microsoft.com/office/drawing/2014/main" id="{B1F8045A-52C1-7DDB-8A85-1FB4CF0DB3AB}"/>
              </a:ext>
            </a:extLst>
          </p:cNvPr>
          <p:cNvPicPr>
            <a:picLocks noChangeAspect="1"/>
          </p:cNvPicPr>
          <p:nvPr userDrawn="1"/>
        </p:nvPicPr>
        <p:blipFill>
          <a:blip r:embed="rId4"/>
          <a:stretch>
            <a:fillRect/>
          </a:stretch>
        </p:blipFill>
        <p:spPr>
          <a:xfrm>
            <a:off x="606" y="-1"/>
            <a:ext cx="126840" cy="7559675"/>
          </a:xfrm>
          <a:prstGeom prst="rect">
            <a:avLst/>
          </a:prstGeom>
        </p:spPr>
      </p:pic>
      <p:pic>
        <p:nvPicPr>
          <p:cNvPr id="5" name="図 4">
            <a:extLst>
              <a:ext uri="{FF2B5EF4-FFF2-40B4-BE49-F238E27FC236}">
                <a16:creationId xmlns:a16="http://schemas.microsoft.com/office/drawing/2014/main" id="{AF1D0AF2-7BAC-C047-669A-37D5E97AFAEB}"/>
              </a:ext>
            </a:extLst>
          </p:cNvPr>
          <p:cNvPicPr>
            <a:picLocks noChangeAspect="1"/>
          </p:cNvPicPr>
          <p:nvPr userDrawn="1"/>
        </p:nvPicPr>
        <p:blipFill>
          <a:blip r:embed="rId5"/>
          <a:stretch>
            <a:fillRect/>
          </a:stretch>
        </p:blipFill>
        <p:spPr>
          <a:xfrm>
            <a:off x="15875" y="1587"/>
            <a:ext cx="508000" cy="7556500"/>
          </a:xfrm>
          <a:prstGeom prst="rect">
            <a:avLst/>
          </a:prstGeom>
        </p:spPr>
      </p:pic>
    </p:spTree>
    <p:extLst>
      <p:ext uri="{BB962C8B-B14F-4D97-AF65-F5344CB8AC3E}">
        <p14:creationId xmlns:p14="http://schemas.microsoft.com/office/powerpoint/2010/main" val="2488822043"/>
      </p:ext>
    </p:extLst>
  </p:cSld>
  <p:clrMap bg1="lt1" tx1="dk1" bg2="lt2" tx2="dk2" accent1="accent1" accent2="accent2" accent3="accent3" accent4="accent4" accent5="accent5" accent6="accent6" hlink="hlink" folHlink="folHlink"/>
  <p:sldLayoutIdLst>
    <p:sldLayoutId id="2147483948" r:id="rId1"/>
    <p:sldLayoutId id="2147483949" r:id="rId2"/>
  </p:sldLayoutIdLst>
  <p:hf sldNum="0" hdr="0" dt="0"/>
  <p:txStyles>
    <p:titleStyle>
      <a:lvl1pPr algn="l" rtl="0" eaLnBrk="0" fontAlgn="base" hangingPunct="0">
        <a:spcBef>
          <a:spcPct val="0"/>
        </a:spcBef>
        <a:spcAft>
          <a:spcPct val="0"/>
        </a:spcAft>
        <a:defRPr kumimoji="1">
          <a:solidFill>
            <a:schemeClr val="tx2"/>
          </a:solidFill>
          <a:latin typeface="+mj-lt"/>
          <a:ea typeface="+mj-ea"/>
          <a:cs typeface="+mj-cs"/>
        </a:defRPr>
      </a:lvl1pPr>
      <a:lvl2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2pPr>
      <a:lvl3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3pPr>
      <a:lvl4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4pPr>
      <a:lvl5pPr algn="l" rtl="0" eaLnBrk="0" fontAlgn="base" hangingPunct="0">
        <a:spcBef>
          <a:spcPct val="0"/>
        </a:spcBef>
        <a:spcAft>
          <a:spcPct val="0"/>
        </a:spcAft>
        <a:defRPr kumimoji="1">
          <a:solidFill>
            <a:schemeClr val="tx2"/>
          </a:solidFill>
          <a:latin typeface="ＭＳ Ｐゴシック" pitchFamily="50" charset="-128"/>
          <a:ea typeface="ＭＳ Ｐゴシック" pitchFamily="50" charset="-128"/>
        </a:defRPr>
      </a:lvl5pPr>
      <a:lvl6pPr marL="493456"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6pPr>
      <a:lvl7pPr marL="986912"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7pPr>
      <a:lvl8pPr marL="1480368"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8pPr>
      <a:lvl9pPr marL="1973824" algn="l" rtl="0" eaLnBrk="1" fontAlgn="base" hangingPunct="1">
        <a:spcBef>
          <a:spcPct val="0"/>
        </a:spcBef>
        <a:spcAft>
          <a:spcPct val="0"/>
        </a:spcAft>
        <a:defRPr kumimoji="1">
          <a:solidFill>
            <a:schemeClr val="tx2"/>
          </a:solidFill>
          <a:latin typeface="ＭＳ Ｐゴシック" pitchFamily="50" charset="-128"/>
          <a:ea typeface="ＭＳ Ｐゴシック" pitchFamily="50" charset="-128"/>
        </a:defRPr>
      </a:lvl9pPr>
    </p:titleStyle>
    <p:bodyStyle>
      <a:lvl1pPr marL="411213" indent="-411213" algn="l" rtl="0" eaLnBrk="0" fontAlgn="base" hangingPunct="0">
        <a:spcBef>
          <a:spcPct val="20000"/>
        </a:spcBef>
        <a:spcAft>
          <a:spcPct val="0"/>
        </a:spcAft>
        <a:buClr>
          <a:srgbClr val="005EAD"/>
        </a:buClr>
        <a:buFont typeface="Wingdings" pitchFamily="2" charset="2"/>
        <a:buAutoNum type="arabicPeriod"/>
        <a:defRPr kumimoji="1" sz="2159">
          <a:solidFill>
            <a:schemeClr val="tx1"/>
          </a:solidFill>
          <a:latin typeface="+mn-lt"/>
          <a:ea typeface="+mn-ea"/>
          <a:cs typeface="+mn-cs"/>
        </a:defRPr>
      </a:lvl1pPr>
      <a:lvl2pPr marL="904669" indent="-411213" algn="l" rtl="0" eaLnBrk="0" fontAlgn="base" hangingPunct="0">
        <a:spcBef>
          <a:spcPct val="20000"/>
        </a:spcBef>
        <a:spcAft>
          <a:spcPct val="0"/>
        </a:spcAft>
        <a:buClr>
          <a:srgbClr val="005EAD"/>
        </a:buClr>
        <a:buAutoNum type="circleNumDbPlain"/>
        <a:defRPr kumimoji="1" sz="2159">
          <a:solidFill>
            <a:schemeClr val="tx1"/>
          </a:solidFill>
          <a:latin typeface="+mn-lt"/>
          <a:ea typeface="+mn-ea"/>
        </a:defRPr>
      </a:lvl2pPr>
      <a:lvl3pPr marL="1398125" indent="-411213" algn="l" rtl="0" eaLnBrk="0" fontAlgn="base" hangingPunct="0">
        <a:spcBef>
          <a:spcPct val="20000"/>
        </a:spcBef>
        <a:spcAft>
          <a:spcPct val="0"/>
        </a:spcAft>
        <a:buClr>
          <a:srgbClr val="005EAD"/>
        </a:buClr>
        <a:buFont typeface="HGSｺﾞｼｯｸM" pitchFamily="50" charset="-128"/>
        <a:buChar char="⇒"/>
        <a:defRPr kumimoji="1" sz="2159">
          <a:solidFill>
            <a:schemeClr val="tx1"/>
          </a:solidFill>
          <a:latin typeface="+mn-lt"/>
          <a:ea typeface="+mn-ea"/>
        </a:defRPr>
      </a:lvl3pPr>
      <a:lvl4pPr marL="1891581" indent="-411213" algn="l" rtl="0" eaLnBrk="0" fontAlgn="base" hangingPunct="0">
        <a:spcBef>
          <a:spcPct val="20000"/>
        </a:spcBef>
        <a:spcAft>
          <a:spcPct val="0"/>
        </a:spcAft>
        <a:buClr>
          <a:srgbClr val="005EAD"/>
        </a:buClr>
        <a:defRPr kumimoji="1" sz="2159">
          <a:solidFill>
            <a:schemeClr val="tx1"/>
          </a:solidFill>
          <a:latin typeface="+mn-lt"/>
          <a:ea typeface="+mn-ea"/>
        </a:defRPr>
      </a:lvl4pPr>
      <a:lvl5pPr marL="2385037" indent="-411213" algn="l" rtl="0" eaLnBrk="0" fontAlgn="base" hangingPunct="0">
        <a:spcBef>
          <a:spcPct val="20000"/>
        </a:spcBef>
        <a:spcAft>
          <a:spcPct val="0"/>
        </a:spcAft>
        <a:buClr>
          <a:srgbClr val="005EAD"/>
        </a:buClr>
        <a:defRPr kumimoji="1" sz="2159">
          <a:solidFill>
            <a:schemeClr val="tx1"/>
          </a:solidFill>
          <a:latin typeface="+mn-lt"/>
          <a:ea typeface="+mn-ea"/>
        </a:defRPr>
      </a:lvl5pPr>
      <a:lvl6pPr marL="2714008" indent="-246728" algn="l" rtl="0" eaLnBrk="1" fontAlgn="base" hangingPunct="1">
        <a:spcBef>
          <a:spcPct val="20000"/>
        </a:spcBef>
        <a:spcAft>
          <a:spcPct val="0"/>
        </a:spcAft>
        <a:buClr>
          <a:srgbClr val="005EAD"/>
        </a:buClr>
        <a:defRPr kumimoji="1" sz="1079">
          <a:solidFill>
            <a:schemeClr val="tx1"/>
          </a:solidFill>
          <a:latin typeface="+mn-lt"/>
          <a:ea typeface="+mn-ea"/>
        </a:defRPr>
      </a:lvl6pPr>
      <a:lvl7pPr marL="3207464" indent="-246728" algn="l" rtl="0" eaLnBrk="1" fontAlgn="base" hangingPunct="1">
        <a:spcBef>
          <a:spcPct val="20000"/>
        </a:spcBef>
        <a:spcAft>
          <a:spcPct val="0"/>
        </a:spcAft>
        <a:buClr>
          <a:srgbClr val="005EAD"/>
        </a:buClr>
        <a:defRPr kumimoji="1" sz="1079">
          <a:solidFill>
            <a:schemeClr val="tx1"/>
          </a:solidFill>
          <a:latin typeface="+mn-lt"/>
          <a:ea typeface="+mn-ea"/>
        </a:defRPr>
      </a:lvl7pPr>
      <a:lvl8pPr marL="3700920" indent="-246728" algn="l" rtl="0" eaLnBrk="1" fontAlgn="base" hangingPunct="1">
        <a:spcBef>
          <a:spcPct val="20000"/>
        </a:spcBef>
        <a:spcAft>
          <a:spcPct val="0"/>
        </a:spcAft>
        <a:buClr>
          <a:srgbClr val="005EAD"/>
        </a:buClr>
        <a:defRPr kumimoji="1" sz="1079">
          <a:solidFill>
            <a:schemeClr val="tx1"/>
          </a:solidFill>
          <a:latin typeface="+mn-lt"/>
          <a:ea typeface="+mn-ea"/>
        </a:defRPr>
      </a:lvl8pPr>
      <a:lvl9pPr marL="4194376" indent="-246728" algn="l" rtl="0" eaLnBrk="1" fontAlgn="base" hangingPunct="1">
        <a:spcBef>
          <a:spcPct val="20000"/>
        </a:spcBef>
        <a:spcAft>
          <a:spcPct val="0"/>
        </a:spcAft>
        <a:buClr>
          <a:srgbClr val="005EAD"/>
        </a:buClr>
        <a:defRPr kumimoji="1" sz="1079">
          <a:solidFill>
            <a:schemeClr val="tx1"/>
          </a:solidFill>
          <a:latin typeface="+mn-lt"/>
          <a:ea typeface="+mn-ea"/>
        </a:defRPr>
      </a:lvl9pPr>
    </p:bodyStyle>
    <p:otherStyle>
      <a:defPPr>
        <a:defRPr lang="ja-JP"/>
      </a:defPPr>
      <a:lvl1pPr marL="0" algn="l" defTabSz="986912" rtl="0" eaLnBrk="1" latinLnBrk="0" hangingPunct="1">
        <a:defRPr kumimoji="1" sz="1943" kern="1200">
          <a:solidFill>
            <a:schemeClr val="tx1"/>
          </a:solidFill>
          <a:latin typeface="+mn-lt"/>
          <a:ea typeface="+mn-ea"/>
          <a:cs typeface="+mn-cs"/>
        </a:defRPr>
      </a:lvl1pPr>
      <a:lvl2pPr marL="493456" algn="l" defTabSz="986912" rtl="0" eaLnBrk="1" latinLnBrk="0" hangingPunct="1">
        <a:defRPr kumimoji="1" sz="1943" kern="1200">
          <a:solidFill>
            <a:schemeClr val="tx1"/>
          </a:solidFill>
          <a:latin typeface="+mn-lt"/>
          <a:ea typeface="+mn-ea"/>
          <a:cs typeface="+mn-cs"/>
        </a:defRPr>
      </a:lvl2pPr>
      <a:lvl3pPr marL="986912" algn="l" defTabSz="986912" rtl="0" eaLnBrk="1" latinLnBrk="0" hangingPunct="1">
        <a:defRPr kumimoji="1" sz="1943" kern="1200">
          <a:solidFill>
            <a:schemeClr val="tx1"/>
          </a:solidFill>
          <a:latin typeface="+mn-lt"/>
          <a:ea typeface="+mn-ea"/>
          <a:cs typeface="+mn-cs"/>
        </a:defRPr>
      </a:lvl3pPr>
      <a:lvl4pPr marL="1480368" algn="l" defTabSz="986912" rtl="0" eaLnBrk="1" latinLnBrk="0" hangingPunct="1">
        <a:defRPr kumimoji="1" sz="1943" kern="1200">
          <a:solidFill>
            <a:schemeClr val="tx1"/>
          </a:solidFill>
          <a:latin typeface="+mn-lt"/>
          <a:ea typeface="+mn-ea"/>
          <a:cs typeface="+mn-cs"/>
        </a:defRPr>
      </a:lvl4pPr>
      <a:lvl5pPr marL="1973824" algn="l" defTabSz="986912" rtl="0" eaLnBrk="1" latinLnBrk="0" hangingPunct="1">
        <a:defRPr kumimoji="1" sz="1943" kern="1200">
          <a:solidFill>
            <a:schemeClr val="tx1"/>
          </a:solidFill>
          <a:latin typeface="+mn-lt"/>
          <a:ea typeface="+mn-ea"/>
          <a:cs typeface="+mn-cs"/>
        </a:defRPr>
      </a:lvl5pPr>
      <a:lvl6pPr marL="2467280" algn="l" defTabSz="986912" rtl="0" eaLnBrk="1" latinLnBrk="0" hangingPunct="1">
        <a:defRPr kumimoji="1" sz="1943" kern="1200">
          <a:solidFill>
            <a:schemeClr val="tx1"/>
          </a:solidFill>
          <a:latin typeface="+mn-lt"/>
          <a:ea typeface="+mn-ea"/>
          <a:cs typeface="+mn-cs"/>
        </a:defRPr>
      </a:lvl6pPr>
      <a:lvl7pPr marL="2960736" algn="l" defTabSz="986912" rtl="0" eaLnBrk="1" latinLnBrk="0" hangingPunct="1">
        <a:defRPr kumimoji="1" sz="1943" kern="1200">
          <a:solidFill>
            <a:schemeClr val="tx1"/>
          </a:solidFill>
          <a:latin typeface="+mn-lt"/>
          <a:ea typeface="+mn-ea"/>
          <a:cs typeface="+mn-cs"/>
        </a:defRPr>
      </a:lvl7pPr>
      <a:lvl8pPr marL="3454192" algn="l" defTabSz="986912" rtl="0" eaLnBrk="1" latinLnBrk="0" hangingPunct="1">
        <a:defRPr kumimoji="1" sz="1943" kern="1200">
          <a:solidFill>
            <a:schemeClr val="tx1"/>
          </a:solidFill>
          <a:latin typeface="+mn-lt"/>
          <a:ea typeface="+mn-ea"/>
          <a:cs typeface="+mn-cs"/>
        </a:defRPr>
      </a:lvl8pPr>
      <a:lvl9pPr marL="3947648" algn="l" defTabSz="986912" rtl="0" eaLnBrk="1" latinLnBrk="0" hangingPunct="1">
        <a:defRPr kumimoji="1" sz="194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170" userDrawn="1">
          <p15:clr>
            <a:srgbClr val="F26B43"/>
          </p15:clr>
        </p15:guide>
        <p15:guide id="4" pos="65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1DD367-2BBD-A780-A8F9-6F3EEA77DB2A}"/>
              </a:ext>
            </a:extLst>
          </p:cNvPr>
          <p:cNvSpPr>
            <a:spLocks noGrp="1"/>
          </p:cNvSpPr>
          <p:nvPr>
            <p:ph type="title"/>
          </p:nvPr>
        </p:nvSpPr>
        <p:spPr>
          <a:xfrm>
            <a:off x="735013" y="403225"/>
            <a:ext cx="9221787" cy="14605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2DF3591-E68E-A470-2C4D-2D1BE1A63106}"/>
              </a:ext>
            </a:extLst>
          </p:cNvPr>
          <p:cNvSpPr>
            <a:spLocks noGrp="1"/>
          </p:cNvSpPr>
          <p:nvPr>
            <p:ph type="body" idx="1"/>
          </p:nvPr>
        </p:nvSpPr>
        <p:spPr>
          <a:xfrm>
            <a:off x="735013" y="2012950"/>
            <a:ext cx="9221787" cy="47958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FA4BEB-D7B0-A724-B04B-C10752B8851C}"/>
              </a:ext>
            </a:extLst>
          </p:cNvPr>
          <p:cNvSpPr>
            <a:spLocks noGrp="1"/>
          </p:cNvSpPr>
          <p:nvPr>
            <p:ph type="dt" sz="half" idx="2"/>
          </p:nvPr>
        </p:nvSpPr>
        <p:spPr>
          <a:xfrm>
            <a:off x="735013" y="7007225"/>
            <a:ext cx="2405062" cy="4016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フッター プレースホルダー 4">
            <a:extLst>
              <a:ext uri="{FF2B5EF4-FFF2-40B4-BE49-F238E27FC236}">
                <a16:creationId xmlns:a16="http://schemas.microsoft.com/office/drawing/2014/main" id="{926BF511-ED47-64DC-D7C9-1E44F2B9CDB6}"/>
              </a:ext>
            </a:extLst>
          </p:cNvPr>
          <p:cNvSpPr>
            <a:spLocks noGrp="1"/>
          </p:cNvSpPr>
          <p:nvPr>
            <p:ph type="ftr" sz="quarter" idx="3"/>
          </p:nvPr>
        </p:nvSpPr>
        <p:spPr>
          <a:xfrm>
            <a:off x="3541713" y="7007225"/>
            <a:ext cx="3608387" cy="4016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5F4D7B0E-6ACA-C411-71EA-7A0C1C8F2E1C}"/>
              </a:ext>
            </a:extLst>
          </p:cNvPr>
          <p:cNvSpPr>
            <a:spLocks noGrp="1"/>
          </p:cNvSpPr>
          <p:nvPr>
            <p:ph type="sldNum" sz="quarter" idx="4"/>
          </p:nvPr>
        </p:nvSpPr>
        <p:spPr>
          <a:xfrm>
            <a:off x="7551738" y="7007225"/>
            <a:ext cx="2405062"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7F9DE30C-C12A-493D-AA1C-DC78784BA83C}" type="slidenum">
              <a:rPr kumimoji="1" lang="ja-JP" altLang="en-US" smtClean="0"/>
              <a:t>‹#›</a:t>
            </a:fld>
            <a:endParaRPr kumimoji="1" lang="ja-JP" altLang="en-US"/>
          </a:p>
        </p:txBody>
      </p:sp>
    </p:spTree>
    <p:extLst>
      <p:ext uri="{BB962C8B-B14F-4D97-AF65-F5344CB8AC3E}">
        <p14:creationId xmlns:p14="http://schemas.microsoft.com/office/powerpoint/2010/main" val="35925306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0" Type="http://schemas.openxmlformats.org/officeDocument/2006/relationships/image" Target="../media/image13.emf"/><Relationship Id="rId4" Type="http://schemas.openxmlformats.org/officeDocument/2006/relationships/image" Target="../media/image7.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chart" Target="../charts/char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sv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10" Type="http://schemas.openxmlformats.org/officeDocument/2006/relationships/image" Target="../media/image40.jpeg"/><Relationship Id="rId4" Type="http://schemas.openxmlformats.org/officeDocument/2006/relationships/image" Target="../media/image34.jpe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notesSlide" Target="../notesSlides/notesSlide3.xml"/><Relationship Id="rId16"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image" Target="../media/image49.jpeg"/><Relationship Id="rId5" Type="http://schemas.openxmlformats.org/officeDocument/2006/relationships/image" Target="../media/image43.emf"/><Relationship Id="rId15" Type="http://schemas.openxmlformats.org/officeDocument/2006/relationships/image" Target="../media/image53.jpeg"/><Relationship Id="rId10" Type="http://schemas.openxmlformats.org/officeDocument/2006/relationships/image" Target="../media/image48.jpeg"/><Relationship Id="rId19" Type="http://schemas.openxmlformats.org/officeDocument/2006/relationships/image" Target="../media/image57.pn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a:extLst>
              <a:ext uri="{FF2B5EF4-FFF2-40B4-BE49-F238E27FC236}">
                <a16:creationId xmlns:a16="http://schemas.microsoft.com/office/drawing/2014/main" id="{6435FDD4-FF06-AAAB-1315-4EDFCA87CDE4}"/>
              </a:ext>
            </a:extLst>
          </p:cNvPr>
          <p:cNvSpPr/>
          <p:nvPr/>
        </p:nvSpPr>
        <p:spPr bwMode="auto">
          <a:xfrm>
            <a:off x="6327257" y="1259513"/>
            <a:ext cx="783772" cy="783772"/>
          </a:xfrm>
          <a:prstGeom prst="ellipse">
            <a:avLst/>
          </a:prstGeom>
          <a:solidFill>
            <a:srgbClr val="FFD490"/>
          </a:solidFill>
          <a:ln w="222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 name="テキスト ボックス 1">
            <a:extLst>
              <a:ext uri="{FF2B5EF4-FFF2-40B4-BE49-F238E27FC236}">
                <a16:creationId xmlns:a16="http://schemas.microsoft.com/office/drawing/2014/main" id="{44B3C398-43BA-9D79-6E2B-6F6C8B6D4816}"/>
              </a:ext>
            </a:extLst>
          </p:cNvPr>
          <p:cNvSpPr txBox="1"/>
          <p:nvPr/>
        </p:nvSpPr>
        <p:spPr>
          <a:xfrm>
            <a:off x="5345114" y="522321"/>
            <a:ext cx="5346699" cy="923330"/>
          </a:xfrm>
          <a:prstGeom prst="rect">
            <a:avLst/>
          </a:prstGeom>
          <a:noFill/>
        </p:spPr>
        <p:txBody>
          <a:bodyPr wrap="square" rtlCol="0">
            <a:spAutoFit/>
          </a:bodyPr>
          <a:lstStyle/>
          <a:p>
            <a:pPr algn="ctr"/>
            <a:r>
              <a:rPr lang="ja-JP" altLang="ja-JP" sz="5400" b="1" kern="100" spc="3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a:t>
            </a:r>
            <a:r>
              <a:rPr lang="ja-JP" altLang="en-US" sz="5400" b="1" kern="100" spc="3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品ロス</a:t>
            </a:r>
            <a:endParaRPr lang="en-US" altLang="ja-JP" sz="5400" b="1" kern="100" spc="3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592C39A5-163C-7D10-8F43-7CEC952E3302}"/>
              </a:ext>
            </a:extLst>
          </p:cNvPr>
          <p:cNvSpPr txBox="1"/>
          <p:nvPr/>
        </p:nvSpPr>
        <p:spPr>
          <a:xfrm>
            <a:off x="6256005" y="1468067"/>
            <a:ext cx="926276" cy="461665"/>
          </a:xfrm>
          <a:prstGeom prst="rect">
            <a:avLst/>
          </a:prstGeom>
          <a:noFill/>
        </p:spPr>
        <p:txBody>
          <a:bodyPr wrap="square" rtlCol="0">
            <a:spAutoFit/>
          </a:bodyPr>
          <a:lstStyle/>
          <a:p>
            <a:pPr algn="ctr"/>
            <a:r>
              <a:rPr lang="ja-JP" altLang="en-US" sz="2400" kern="100">
                <a:effectLst/>
                <a:latin typeface="Meiryo" panose="020B0604030504040204" pitchFamily="34" charset="-128"/>
                <a:ea typeface="Meiryo" panose="020B0604030504040204" pitchFamily="34" charset="-128"/>
                <a:cs typeface="Times New Roman" panose="02020603050405020304" pitchFamily="18" charset="0"/>
              </a:rPr>
              <a:t>削減</a:t>
            </a:r>
            <a:endParaRPr lang="en-US" altLang="ja-JP" sz="24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AD839D94-00F9-5CE9-1FEC-2D72EA56B910}"/>
              </a:ext>
            </a:extLst>
          </p:cNvPr>
          <p:cNvSpPr txBox="1"/>
          <p:nvPr/>
        </p:nvSpPr>
        <p:spPr>
          <a:xfrm>
            <a:off x="7134781" y="1512900"/>
            <a:ext cx="2721947" cy="400110"/>
          </a:xfrm>
          <a:prstGeom prst="rect">
            <a:avLst/>
          </a:prstGeom>
          <a:noFill/>
        </p:spPr>
        <p:txBody>
          <a:bodyPr wrap="square" rtlCol="0">
            <a:spAutoFit/>
          </a:bodyPr>
          <a:lstStyle/>
          <a:p>
            <a:r>
              <a:rPr lang="ja-JP" altLang="en-US" sz="2000"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ガイドブック</a:t>
            </a:r>
            <a:r>
              <a:rPr lang="en-US" altLang="ja-JP" sz="2000"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 </a:t>
            </a:r>
            <a:r>
              <a:rPr lang="ja-JP" altLang="en-US" sz="2000"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概要版</a:t>
            </a:r>
            <a:endParaRPr lang="en-US" altLang="ja-JP" sz="2000"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712DC1D0-B340-CC24-807A-FE46C933042E}"/>
              </a:ext>
            </a:extLst>
          </p:cNvPr>
          <p:cNvSpPr txBox="1"/>
          <p:nvPr/>
        </p:nvSpPr>
        <p:spPr>
          <a:xfrm>
            <a:off x="361203" y="6083758"/>
            <a:ext cx="2108865" cy="669414"/>
          </a:xfrm>
          <a:prstGeom prst="rect">
            <a:avLst/>
          </a:prstGeom>
          <a:noFill/>
        </p:spPr>
        <p:txBody>
          <a:bodyPr wrap="square" rtlCol="0">
            <a:spAutoFit/>
          </a:bodyPr>
          <a:lstStyle/>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制作</a:t>
            </a:r>
          </a:p>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消費者庁　消費者教育推進課</a:t>
            </a:r>
          </a:p>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東京都千代田区霞が関</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3-1-1</a:t>
            </a:r>
            <a:endParaRPr lang="ja-JP" altLang="en-US" sz="750" kern="100" spc="100">
              <a:effectLst/>
              <a:latin typeface="メイリオ" panose="020B0604030504040204" pitchFamily="50" charset="-128"/>
              <a:ea typeface="メイリオ" panose="020B0604030504040204" pitchFamily="50" charset="-128"/>
              <a:cs typeface="Times New Roman" panose="02020603050405020304" pitchFamily="18" charset="0"/>
            </a:endParaRPr>
          </a:p>
          <a:p>
            <a:pPr>
              <a:spcAft>
                <a:spcPts val="300"/>
              </a:spcAft>
            </a:pP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TEL</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0</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3-</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350</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7-</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8800</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（代表）</a:t>
            </a:r>
          </a:p>
        </p:txBody>
      </p:sp>
      <p:sp>
        <p:nvSpPr>
          <p:cNvPr id="11" name="テキスト ボックス 10">
            <a:extLst>
              <a:ext uri="{FF2B5EF4-FFF2-40B4-BE49-F238E27FC236}">
                <a16:creationId xmlns:a16="http://schemas.microsoft.com/office/drawing/2014/main" id="{E702F619-34DB-28BF-3D91-94AFFFEDC54F}"/>
              </a:ext>
            </a:extLst>
          </p:cNvPr>
          <p:cNvSpPr txBox="1"/>
          <p:nvPr/>
        </p:nvSpPr>
        <p:spPr>
          <a:xfrm>
            <a:off x="361204" y="6799049"/>
            <a:ext cx="4828314" cy="361637"/>
          </a:xfrm>
          <a:prstGeom prst="rect">
            <a:avLst/>
          </a:prstGeom>
          <a:noFill/>
        </p:spPr>
        <p:txBody>
          <a:bodyPr wrap="square" rtlCol="0">
            <a:spAutoFit/>
          </a:bodyPr>
          <a:lstStyle/>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アドバイザー：藤原以久子</a:t>
            </a:r>
          </a:p>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　　　　　　　公益社団法人</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日本消費生活アドバイザー・コンサルタント・相談員協会　食生活委員会</a:t>
            </a:r>
            <a:endParaRPr lang="ja-JP" altLang="ja-JP" sz="75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17D23E06-4ACD-5EB7-A000-8F7BB418D18E}"/>
              </a:ext>
            </a:extLst>
          </p:cNvPr>
          <p:cNvSpPr txBox="1"/>
          <p:nvPr/>
        </p:nvSpPr>
        <p:spPr>
          <a:xfrm>
            <a:off x="2108441" y="6083758"/>
            <a:ext cx="2108865" cy="669414"/>
          </a:xfrm>
          <a:prstGeom prst="rect">
            <a:avLst/>
          </a:prstGeom>
          <a:noFill/>
        </p:spPr>
        <p:txBody>
          <a:bodyPr wrap="square" rtlCol="0">
            <a:spAutoFit/>
          </a:bodyPr>
          <a:lstStyle/>
          <a:p>
            <a:pPr>
              <a:spcAft>
                <a:spcPts val="300"/>
              </a:spcAft>
            </a:pPr>
            <a:endPar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新未来創造戦略本部</a:t>
            </a:r>
          </a:p>
          <a:p>
            <a:pPr>
              <a:spcAft>
                <a:spcPts val="300"/>
              </a:spcAft>
            </a:pP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徳島県徳島市万代町</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1-1</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 10</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階</a:t>
            </a:r>
          </a:p>
          <a:p>
            <a:pPr>
              <a:spcAft>
                <a:spcPts val="300"/>
              </a:spcAft>
            </a:pP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TEL</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08</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8-</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60</a:t>
            </a:r>
            <a:r>
              <a:rPr lang="en-US" altLang="ja-JP" sz="750" kern="100" spc="100">
                <a:effectLst/>
                <a:latin typeface="メイリオ" panose="020B0604030504040204" pitchFamily="50" charset="-128"/>
                <a:ea typeface="メイリオ" panose="020B0604030504040204" pitchFamily="50" charset="-128"/>
                <a:cs typeface="Times New Roman" panose="02020603050405020304" pitchFamily="18" charset="0"/>
              </a:rPr>
              <a:t>0-</a:t>
            </a:r>
            <a:r>
              <a:rPr lang="en-US" altLang="ja-JP" sz="750" kern="100">
                <a:effectLst/>
                <a:latin typeface="メイリオ" panose="020B0604030504040204" pitchFamily="50" charset="-128"/>
                <a:ea typeface="メイリオ" panose="020B0604030504040204" pitchFamily="50" charset="-128"/>
                <a:cs typeface="Times New Roman" panose="02020603050405020304" pitchFamily="18" charset="0"/>
              </a:rPr>
              <a:t>0000</a:t>
            </a:r>
            <a:r>
              <a:rPr lang="ja-JP" altLang="en-US" sz="750" kern="100">
                <a:effectLst/>
                <a:latin typeface="メイリオ" panose="020B0604030504040204" pitchFamily="50" charset="-128"/>
                <a:ea typeface="メイリオ" panose="020B0604030504040204" pitchFamily="50" charset="-128"/>
                <a:cs typeface="Times New Roman" panose="02020603050405020304" pitchFamily="18" charset="0"/>
              </a:rPr>
              <a:t>（代表）</a:t>
            </a:r>
            <a:endParaRPr lang="ja-JP" altLang="ja-JP" sz="75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7" name="図 6">
            <a:extLst>
              <a:ext uri="{FF2B5EF4-FFF2-40B4-BE49-F238E27FC236}">
                <a16:creationId xmlns:a16="http://schemas.microsoft.com/office/drawing/2014/main" id="{B09FB4D1-D0D3-CAA6-E721-7C0C3FE5BDA0}"/>
              </a:ext>
            </a:extLst>
          </p:cNvPr>
          <p:cNvPicPr>
            <a:picLocks noChangeAspect="1"/>
          </p:cNvPicPr>
          <p:nvPr/>
        </p:nvPicPr>
        <p:blipFill>
          <a:blip r:embed="rId2"/>
          <a:stretch>
            <a:fillRect/>
          </a:stretch>
        </p:blipFill>
        <p:spPr>
          <a:xfrm>
            <a:off x="953" y="2182843"/>
            <a:ext cx="10690860" cy="3756660"/>
          </a:xfrm>
          <a:prstGeom prst="rect">
            <a:avLst/>
          </a:prstGeom>
        </p:spPr>
      </p:pic>
      <p:pic>
        <p:nvPicPr>
          <p:cNvPr id="8" name="図 7">
            <a:extLst>
              <a:ext uri="{FF2B5EF4-FFF2-40B4-BE49-F238E27FC236}">
                <a16:creationId xmlns:a16="http://schemas.microsoft.com/office/drawing/2014/main" id="{EC052E9A-0F16-5C2D-3098-585C79F914E2}"/>
              </a:ext>
            </a:extLst>
          </p:cNvPr>
          <p:cNvPicPr>
            <a:picLocks noChangeAspect="1"/>
          </p:cNvPicPr>
          <p:nvPr/>
        </p:nvPicPr>
        <p:blipFill>
          <a:blip r:embed="rId3"/>
          <a:stretch>
            <a:fillRect/>
          </a:stretch>
        </p:blipFill>
        <p:spPr>
          <a:xfrm>
            <a:off x="7265151" y="6753172"/>
            <a:ext cx="1506624" cy="402934"/>
          </a:xfrm>
          <a:prstGeom prst="rect">
            <a:avLst/>
          </a:prstGeom>
        </p:spPr>
      </p:pic>
    </p:spTree>
    <p:extLst>
      <p:ext uri="{BB962C8B-B14F-4D97-AF65-F5344CB8AC3E}">
        <p14:creationId xmlns:p14="http://schemas.microsoft.com/office/powerpoint/2010/main" val="3058845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535CBB99-0431-CAA8-3F55-61592CDF9FC7}"/>
              </a:ext>
            </a:extLst>
          </p:cNvPr>
          <p:cNvSpPr txBox="1"/>
          <p:nvPr/>
        </p:nvSpPr>
        <p:spPr>
          <a:xfrm>
            <a:off x="579728" y="561113"/>
            <a:ext cx="4556972" cy="677108"/>
          </a:xfrm>
          <a:prstGeom prst="rect">
            <a:avLst/>
          </a:prstGeom>
          <a:noFill/>
        </p:spPr>
        <p:txBody>
          <a:bodyPr wrap="square" rtlCol="0">
            <a:spAutoFit/>
          </a:bodyPr>
          <a:lstStyle/>
          <a:p>
            <a:r>
              <a:rPr kumimoji="1" lang="ja-JP" altLang="en-US" sz="3800" b="1">
                <a:solidFill>
                  <a:srgbClr val="F79646"/>
                </a:solidFill>
                <a:latin typeface="メイリオ" panose="020B0604030504040204" pitchFamily="50" charset="-128"/>
                <a:ea typeface="メイリオ" panose="020B0604030504040204" pitchFamily="50" charset="-128"/>
              </a:rPr>
              <a:t>食品ロス削減宣言</a:t>
            </a:r>
          </a:p>
        </p:txBody>
      </p:sp>
      <p:sp>
        <p:nvSpPr>
          <p:cNvPr id="39" name="テキスト ボックス 38">
            <a:extLst>
              <a:ext uri="{FF2B5EF4-FFF2-40B4-BE49-F238E27FC236}">
                <a16:creationId xmlns:a16="http://schemas.microsoft.com/office/drawing/2014/main" id="{B9086A69-9061-08F5-15B3-F0F8F6A42D0C}"/>
              </a:ext>
            </a:extLst>
          </p:cNvPr>
          <p:cNvSpPr txBox="1"/>
          <p:nvPr/>
        </p:nvSpPr>
        <p:spPr>
          <a:xfrm>
            <a:off x="761481" y="1502083"/>
            <a:ext cx="3649885" cy="830997"/>
          </a:xfrm>
          <a:prstGeom prst="rect">
            <a:avLst/>
          </a:prstGeom>
          <a:noFill/>
        </p:spPr>
        <p:txBody>
          <a:bodyPr wrap="square" rtlCol="0">
            <a:spAutoFit/>
          </a:bodyPr>
          <a:lstStyle/>
          <a:p>
            <a:pPr algn="just"/>
            <a:r>
              <a:rPr kumimoji="1" lang="ja-JP" altLang="en-US" sz="1600">
                <a:latin typeface="Meiryo" panose="020B0604030504040204" pitchFamily="34" charset="-128"/>
                <a:ea typeface="Meiryo" panose="020B0604030504040204" pitchFamily="34" charset="-128"/>
              </a:rPr>
              <a:t>食品ロス削減に向けて、</a:t>
            </a:r>
            <a:endParaRPr kumimoji="1" lang="en-US" altLang="ja-JP" sz="1600">
              <a:latin typeface="Meiryo" panose="020B0604030504040204" pitchFamily="34" charset="-128"/>
              <a:ea typeface="Meiryo" panose="020B0604030504040204" pitchFamily="34" charset="-128"/>
            </a:endParaRPr>
          </a:p>
          <a:p>
            <a:pPr algn="just"/>
            <a:r>
              <a:rPr kumimoji="1" lang="ja-JP" altLang="en-US" sz="1600">
                <a:latin typeface="Meiryo" panose="020B0604030504040204" pitchFamily="34" charset="-128"/>
                <a:ea typeface="Meiryo" panose="020B0604030504040204" pitchFamily="34" charset="-128"/>
              </a:rPr>
              <a:t>わたし</a:t>
            </a:r>
            <a:r>
              <a:rPr lang="ja-JP" altLang="en-US" sz="1600">
                <a:latin typeface="Meiryo" panose="020B0604030504040204" pitchFamily="34" charset="-128"/>
                <a:ea typeface="Meiryo" panose="020B0604030504040204" pitchFamily="34" charset="-128"/>
              </a:rPr>
              <a:t>たちができることを</a:t>
            </a:r>
            <a:endParaRPr lang="en-US" altLang="ja-JP" sz="1600">
              <a:latin typeface="Meiryo" panose="020B0604030504040204" pitchFamily="34" charset="-128"/>
              <a:ea typeface="Meiryo" panose="020B0604030504040204" pitchFamily="34" charset="-128"/>
            </a:endParaRPr>
          </a:p>
          <a:p>
            <a:pPr algn="just"/>
            <a:r>
              <a:rPr kumimoji="1" lang="ja-JP" altLang="en-US" sz="1600">
                <a:latin typeface="Meiryo" panose="020B0604030504040204" pitchFamily="34" charset="-128"/>
                <a:ea typeface="Meiryo" panose="020B0604030504040204" pitchFamily="34" charset="-128"/>
              </a:rPr>
              <a:t>みんなで話し合って</a:t>
            </a:r>
            <a:r>
              <a:rPr lang="ja-JP" altLang="en-US" sz="1600">
                <a:latin typeface="Meiryo" panose="020B0604030504040204" pitchFamily="34" charset="-128"/>
                <a:ea typeface="Meiryo" panose="020B0604030504040204" pitchFamily="34" charset="-128"/>
              </a:rPr>
              <a:t>み</a:t>
            </a:r>
            <a:r>
              <a:rPr kumimoji="1" lang="ja-JP" altLang="en-US" sz="1600">
                <a:latin typeface="Meiryo" panose="020B0604030504040204" pitchFamily="34" charset="-128"/>
                <a:ea typeface="Meiryo" panose="020B0604030504040204" pitchFamily="34" charset="-128"/>
              </a:rPr>
              <a:t>ましょう。</a:t>
            </a:r>
            <a:endParaRPr kumimoji="1" lang="en-US" altLang="ja-JP" sz="1600">
              <a:latin typeface="Meiryo" panose="020B0604030504040204" pitchFamily="34" charset="-128"/>
              <a:ea typeface="Meiryo" panose="020B0604030504040204" pitchFamily="34" charset="-128"/>
            </a:endParaRPr>
          </a:p>
        </p:txBody>
      </p:sp>
      <p:sp>
        <p:nvSpPr>
          <p:cNvPr id="3" name="角丸四角形 2">
            <a:extLst>
              <a:ext uri="{FF2B5EF4-FFF2-40B4-BE49-F238E27FC236}">
                <a16:creationId xmlns:a16="http://schemas.microsoft.com/office/drawing/2014/main" id="{A655B6B9-0708-8E73-89DA-D8ED5468DFFE}"/>
              </a:ext>
            </a:extLst>
          </p:cNvPr>
          <p:cNvSpPr/>
          <p:nvPr/>
        </p:nvSpPr>
        <p:spPr bwMode="auto">
          <a:xfrm>
            <a:off x="464291" y="2596942"/>
            <a:ext cx="4556972" cy="4477154"/>
          </a:xfrm>
          <a:prstGeom prst="roundRect">
            <a:avLst>
              <a:gd name="adj" fmla="val 5964"/>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6" name="正方形/長方形 45">
            <a:extLst>
              <a:ext uri="{FF2B5EF4-FFF2-40B4-BE49-F238E27FC236}">
                <a16:creationId xmlns:a16="http://schemas.microsoft.com/office/drawing/2014/main" id="{2A78AFF3-6AC7-C196-D9D9-4C7C69C956AE}"/>
              </a:ext>
            </a:extLst>
          </p:cNvPr>
          <p:cNvSpPr/>
          <p:nvPr/>
        </p:nvSpPr>
        <p:spPr bwMode="auto">
          <a:xfrm>
            <a:off x="1384306" y="2472024"/>
            <a:ext cx="1037161" cy="357975"/>
          </a:xfrm>
          <a:prstGeom prst="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 name="角丸四角形 3">
            <a:extLst>
              <a:ext uri="{FF2B5EF4-FFF2-40B4-BE49-F238E27FC236}">
                <a16:creationId xmlns:a16="http://schemas.microsoft.com/office/drawing/2014/main" id="{1B5DBD4B-898A-350A-26DB-14B081E1AF84}"/>
              </a:ext>
            </a:extLst>
          </p:cNvPr>
          <p:cNvSpPr/>
          <p:nvPr/>
        </p:nvSpPr>
        <p:spPr bwMode="auto">
          <a:xfrm>
            <a:off x="5670550" y="1079500"/>
            <a:ext cx="4556972" cy="5994596"/>
          </a:xfrm>
          <a:prstGeom prst="roundRect">
            <a:avLst>
              <a:gd name="adj" fmla="val 5964"/>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 name="スライド番号プレースホルダ 3">
            <a:extLst>
              <a:ext uri="{FF2B5EF4-FFF2-40B4-BE49-F238E27FC236}">
                <a16:creationId xmlns:a16="http://schemas.microsoft.com/office/drawing/2014/main" id="{1034E21F-A34E-EC47-43A8-DE25AA8D849C}"/>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18</a:t>
            </a:r>
          </a:p>
        </p:txBody>
      </p:sp>
      <p:cxnSp>
        <p:nvCxnSpPr>
          <p:cNvPr id="7" name="直線コネクタ 6">
            <a:extLst>
              <a:ext uri="{FF2B5EF4-FFF2-40B4-BE49-F238E27FC236}">
                <a16:creationId xmlns:a16="http://schemas.microsoft.com/office/drawing/2014/main" id="{7B437A76-09A2-AC12-D1D7-4C2C95054555}"/>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19F36ACD-B73A-1CF4-DA5D-C291823F7ED9}"/>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5" name="スライド番号プレースホルダ 3">
            <a:extLst>
              <a:ext uri="{FF2B5EF4-FFF2-40B4-BE49-F238E27FC236}">
                <a16:creationId xmlns:a16="http://schemas.microsoft.com/office/drawing/2014/main" id="{CFD7D0EF-35DC-4609-FD8C-0BE25CC97138}"/>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17</a:t>
            </a:r>
          </a:p>
        </p:txBody>
      </p:sp>
      <p:cxnSp>
        <p:nvCxnSpPr>
          <p:cNvPr id="8" name="直線コネクタ 7">
            <a:extLst>
              <a:ext uri="{FF2B5EF4-FFF2-40B4-BE49-F238E27FC236}">
                <a16:creationId xmlns:a16="http://schemas.microsoft.com/office/drawing/2014/main" id="{0191A773-881C-798B-11C7-B79DF2D07807}"/>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9" name="図 8">
            <a:extLst>
              <a:ext uri="{FF2B5EF4-FFF2-40B4-BE49-F238E27FC236}">
                <a16:creationId xmlns:a16="http://schemas.microsoft.com/office/drawing/2014/main" id="{206D44F9-F950-8A0E-8909-348B935F1CEF}"/>
              </a:ext>
            </a:extLst>
          </p:cNvPr>
          <p:cNvPicPr>
            <a:picLocks noChangeAspect="1"/>
          </p:cNvPicPr>
          <p:nvPr/>
        </p:nvPicPr>
        <p:blipFill>
          <a:blip r:embed="rId2"/>
          <a:stretch>
            <a:fillRect/>
          </a:stretch>
        </p:blipFill>
        <p:spPr>
          <a:xfrm>
            <a:off x="609177" y="2751449"/>
            <a:ext cx="4267200" cy="4168140"/>
          </a:xfrm>
          <a:prstGeom prst="rect">
            <a:avLst/>
          </a:prstGeom>
        </p:spPr>
      </p:pic>
      <p:pic>
        <p:nvPicPr>
          <p:cNvPr id="10" name="図 9">
            <a:extLst>
              <a:ext uri="{FF2B5EF4-FFF2-40B4-BE49-F238E27FC236}">
                <a16:creationId xmlns:a16="http://schemas.microsoft.com/office/drawing/2014/main" id="{D2481739-E16F-0160-BD23-283BC79FF181}"/>
              </a:ext>
            </a:extLst>
          </p:cNvPr>
          <p:cNvPicPr>
            <a:picLocks noChangeAspect="1"/>
          </p:cNvPicPr>
          <p:nvPr/>
        </p:nvPicPr>
        <p:blipFill>
          <a:blip r:embed="rId3"/>
          <a:stretch>
            <a:fillRect/>
          </a:stretch>
        </p:blipFill>
        <p:spPr>
          <a:xfrm>
            <a:off x="5838296" y="1326509"/>
            <a:ext cx="4221480" cy="5593080"/>
          </a:xfrm>
          <a:prstGeom prst="rect">
            <a:avLst/>
          </a:prstGeom>
        </p:spPr>
      </p:pic>
      <p:pic>
        <p:nvPicPr>
          <p:cNvPr id="11" name="図 10">
            <a:extLst>
              <a:ext uri="{FF2B5EF4-FFF2-40B4-BE49-F238E27FC236}">
                <a16:creationId xmlns:a16="http://schemas.microsoft.com/office/drawing/2014/main" id="{057689F0-3A9F-D950-F248-A94B14D3734E}"/>
              </a:ext>
            </a:extLst>
          </p:cNvPr>
          <p:cNvPicPr>
            <a:picLocks noChangeAspect="1"/>
          </p:cNvPicPr>
          <p:nvPr/>
        </p:nvPicPr>
        <p:blipFill>
          <a:blip r:embed="rId4"/>
          <a:stretch>
            <a:fillRect/>
          </a:stretch>
        </p:blipFill>
        <p:spPr>
          <a:xfrm>
            <a:off x="1434256" y="2393011"/>
            <a:ext cx="937260" cy="434340"/>
          </a:xfrm>
          <a:prstGeom prst="rect">
            <a:avLst/>
          </a:prstGeom>
        </p:spPr>
      </p:pic>
    </p:spTree>
    <p:extLst>
      <p:ext uri="{BB962C8B-B14F-4D97-AF65-F5344CB8AC3E}">
        <p14:creationId xmlns:p14="http://schemas.microsoft.com/office/powerpoint/2010/main" val="1728606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図 65">
            <a:extLst>
              <a:ext uri="{FF2B5EF4-FFF2-40B4-BE49-F238E27FC236}">
                <a16:creationId xmlns:a16="http://schemas.microsoft.com/office/drawing/2014/main" id="{B58535FF-587A-FB21-1E3E-0ED3110DAF7B}"/>
              </a:ext>
            </a:extLst>
          </p:cNvPr>
          <p:cNvPicPr>
            <a:picLocks noChangeAspect="1"/>
          </p:cNvPicPr>
          <p:nvPr/>
        </p:nvPicPr>
        <p:blipFill>
          <a:blip r:embed="rId2"/>
          <a:stretch>
            <a:fillRect/>
          </a:stretch>
        </p:blipFill>
        <p:spPr>
          <a:xfrm>
            <a:off x="5298832" y="5202165"/>
            <a:ext cx="2484632" cy="2064905"/>
          </a:xfrm>
          <a:prstGeom prst="rect">
            <a:avLst/>
          </a:prstGeom>
        </p:spPr>
      </p:pic>
      <p:pic>
        <p:nvPicPr>
          <p:cNvPr id="67" name="図 66">
            <a:extLst>
              <a:ext uri="{FF2B5EF4-FFF2-40B4-BE49-F238E27FC236}">
                <a16:creationId xmlns:a16="http://schemas.microsoft.com/office/drawing/2014/main" id="{113A2E85-B467-6681-95BC-142E909FD134}"/>
              </a:ext>
            </a:extLst>
          </p:cNvPr>
          <p:cNvPicPr>
            <a:picLocks noChangeAspect="1"/>
          </p:cNvPicPr>
          <p:nvPr/>
        </p:nvPicPr>
        <p:blipFill>
          <a:blip r:embed="rId3"/>
          <a:stretch>
            <a:fillRect/>
          </a:stretch>
        </p:blipFill>
        <p:spPr>
          <a:xfrm>
            <a:off x="5252402" y="2740022"/>
            <a:ext cx="2680472" cy="2062454"/>
          </a:xfrm>
          <a:prstGeom prst="rect">
            <a:avLst/>
          </a:prstGeom>
        </p:spPr>
      </p:pic>
      <p:sp>
        <p:nvSpPr>
          <p:cNvPr id="26" name="Rectangle: Rounded Corners 55">
            <a:extLst>
              <a:ext uri="{FF2B5EF4-FFF2-40B4-BE49-F238E27FC236}">
                <a16:creationId xmlns:a16="http://schemas.microsoft.com/office/drawing/2014/main" id="{54B382E9-5079-E2C8-4501-019984B5FF7A}"/>
              </a:ext>
            </a:extLst>
          </p:cNvPr>
          <p:cNvSpPr/>
          <p:nvPr/>
        </p:nvSpPr>
        <p:spPr bwMode="auto">
          <a:xfrm>
            <a:off x="3468821" y="2767867"/>
            <a:ext cx="1419532" cy="3348000"/>
          </a:xfrm>
          <a:prstGeom prst="roundRect">
            <a:avLst>
              <a:gd name="adj" fmla="val 6243"/>
            </a:avLst>
          </a:prstGeom>
          <a:solidFill>
            <a:srgbClr val="F8DBD3"/>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8" name="Rectangle: Rounded Corners 34">
            <a:extLst>
              <a:ext uri="{FF2B5EF4-FFF2-40B4-BE49-F238E27FC236}">
                <a16:creationId xmlns:a16="http://schemas.microsoft.com/office/drawing/2014/main" id="{43E394B3-4552-7FE3-9597-A292543DD4E8}"/>
              </a:ext>
            </a:extLst>
          </p:cNvPr>
          <p:cNvSpPr/>
          <p:nvPr/>
        </p:nvSpPr>
        <p:spPr bwMode="auto">
          <a:xfrm>
            <a:off x="3556589" y="3708381"/>
            <a:ext cx="1253970" cy="1050324"/>
          </a:xfrm>
          <a:prstGeom prst="roundRect">
            <a:avLst>
              <a:gd name="adj" fmla="val 8419"/>
            </a:avLst>
          </a:prstGeom>
          <a:solidFill>
            <a:srgbClr val="F1BEA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2" name="Rectangle: Rounded Corners 55">
            <a:extLst>
              <a:ext uri="{FF2B5EF4-FFF2-40B4-BE49-F238E27FC236}">
                <a16:creationId xmlns:a16="http://schemas.microsoft.com/office/drawing/2014/main" id="{82C74281-878F-20B9-3A95-7AA7B8085967}"/>
              </a:ext>
            </a:extLst>
          </p:cNvPr>
          <p:cNvSpPr/>
          <p:nvPr/>
        </p:nvSpPr>
        <p:spPr bwMode="auto">
          <a:xfrm>
            <a:off x="3553013" y="4976011"/>
            <a:ext cx="1255711" cy="1050324"/>
          </a:xfrm>
          <a:prstGeom prst="roundRect">
            <a:avLst>
              <a:gd name="adj" fmla="val 7503"/>
            </a:avLst>
          </a:prstGeom>
          <a:solidFill>
            <a:srgbClr val="FFD490"/>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70" name="Graphic 69">
            <a:extLst>
              <a:ext uri="{FF2B5EF4-FFF2-40B4-BE49-F238E27FC236}">
                <a16:creationId xmlns:a16="http://schemas.microsoft.com/office/drawing/2014/main" id="{6DE416BE-765E-D46B-4D5D-9DD5D30591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18720" y="2650512"/>
            <a:ext cx="3108067" cy="3592675"/>
          </a:xfrm>
          <a:prstGeom prst="rect">
            <a:avLst/>
          </a:prstGeom>
        </p:spPr>
      </p:pic>
      <p:sp>
        <p:nvSpPr>
          <p:cNvPr id="62" name="楕円 61">
            <a:extLst>
              <a:ext uri="{FF2B5EF4-FFF2-40B4-BE49-F238E27FC236}">
                <a16:creationId xmlns:a16="http://schemas.microsoft.com/office/drawing/2014/main" id="{7ABE8640-E180-1BD1-6F0F-1BFF44E9F7CC}"/>
              </a:ext>
            </a:extLst>
          </p:cNvPr>
          <p:cNvSpPr/>
          <p:nvPr/>
        </p:nvSpPr>
        <p:spPr bwMode="auto">
          <a:xfrm>
            <a:off x="4144367" y="6315942"/>
            <a:ext cx="856951" cy="853024"/>
          </a:xfrm>
          <a:prstGeom prst="ellipse">
            <a:avLst/>
          </a:prstGeom>
          <a:noFill/>
          <a:ln w="19050" cap="flat" cmpd="sng" algn="ctr">
            <a:solidFill>
              <a:srgbClr val="F796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pic>
        <p:nvPicPr>
          <p:cNvPr id="72" name="Graphic 71">
            <a:extLst>
              <a:ext uri="{FF2B5EF4-FFF2-40B4-BE49-F238E27FC236}">
                <a16:creationId xmlns:a16="http://schemas.microsoft.com/office/drawing/2014/main" id="{3AF87A97-AA61-C379-15C4-62529F48E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198" y="3713646"/>
            <a:ext cx="1257251" cy="1032152"/>
          </a:xfrm>
          <a:prstGeom prst="rect">
            <a:avLst/>
          </a:prstGeom>
        </p:spPr>
      </p:pic>
      <p:pic>
        <p:nvPicPr>
          <p:cNvPr id="74" name="Graphic 73">
            <a:extLst>
              <a:ext uri="{FF2B5EF4-FFF2-40B4-BE49-F238E27FC236}">
                <a16:creationId xmlns:a16="http://schemas.microsoft.com/office/drawing/2014/main" id="{C09D4892-25EA-5C2A-9633-FC8003B173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1010" y="4976012"/>
            <a:ext cx="1257251" cy="1050324"/>
          </a:xfrm>
          <a:prstGeom prst="rect">
            <a:avLst/>
          </a:prstGeom>
        </p:spPr>
      </p:pic>
      <p:sp>
        <p:nvSpPr>
          <p:cNvPr id="56" name="Rectangle: Rounded Corners 55">
            <a:extLst>
              <a:ext uri="{FF2B5EF4-FFF2-40B4-BE49-F238E27FC236}">
                <a16:creationId xmlns:a16="http://schemas.microsoft.com/office/drawing/2014/main" id="{C1AD22B5-327C-F6BF-FB86-07FE9E9E010F}"/>
              </a:ext>
            </a:extLst>
          </p:cNvPr>
          <p:cNvSpPr/>
          <p:nvPr/>
        </p:nvSpPr>
        <p:spPr bwMode="auto">
          <a:xfrm>
            <a:off x="2057392" y="4976011"/>
            <a:ext cx="1348657" cy="1050324"/>
          </a:xfrm>
          <a:prstGeom prst="roundRect">
            <a:avLst>
              <a:gd name="adj" fmla="val 7503"/>
            </a:avLst>
          </a:prstGeom>
          <a:solidFill>
            <a:srgbClr val="FFD490"/>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9" name="TextBox 48">
            <a:extLst>
              <a:ext uri="{FF2B5EF4-FFF2-40B4-BE49-F238E27FC236}">
                <a16:creationId xmlns:a16="http://schemas.microsoft.com/office/drawing/2014/main" id="{75736A72-7253-75E8-473A-DFF2048BB1BE}"/>
              </a:ext>
            </a:extLst>
          </p:cNvPr>
          <p:cNvSpPr txBox="1"/>
          <p:nvPr/>
        </p:nvSpPr>
        <p:spPr>
          <a:xfrm>
            <a:off x="3597503" y="5357807"/>
            <a:ext cx="1223970" cy="707886"/>
          </a:xfrm>
          <a:prstGeom prst="rect">
            <a:avLst/>
          </a:prstGeom>
          <a:noFill/>
        </p:spPr>
        <p:txBody>
          <a:bodyPr wrap="square">
            <a:spAutoFit/>
          </a:bodyPr>
          <a:lstStyle/>
          <a:p>
            <a:pPr algn="ctr"/>
            <a:r>
              <a:rPr lang="ja-JP" altLang="en-US" sz="900" b="1">
                <a:effectLst/>
                <a:latin typeface="メイリオ" panose="020B0604030504040204" pitchFamily="50" charset="-128"/>
                <a:ea typeface="メイリオ" panose="020B0604030504040204" pitchFamily="50" charset="-128"/>
              </a:rPr>
              <a:t>食べ残し、過剰除去、直接廃棄</a:t>
            </a:r>
            <a:endParaRPr lang="en-US" altLang="ja-JP" sz="900" b="1">
              <a:effectLst/>
              <a:latin typeface="メイリオ" panose="020B0604030504040204" pitchFamily="50" charset="-128"/>
              <a:ea typeface="メイリオ" panose="020B0604030504040204" pitchFamily="50" charset="-128"/>
            </a:endParaRPr>
          </a:p>
          <a:p>
            <a:pPr algn="ctr"/>
            <a:endParaRPr lang="en-US" altLang="ja-JP" sz="400" b="1">
              <a:effectLst/>
              <a:latin typeface="メイリオ" panose="020B0604030504040204" pitchFamily="50" charset="-128"/>
              <a:ea typeface="メイリオ" panose="020B0604030504040204" pitchFamily="50" charset="-128"/>
            </a:endParaRPr>
          </a:p>
          <a:p>
            <a:pPr algn="ctr"/>
            <a:r>
              <a:rPr lang="en-US" sz="1800" b="1">
                <a:effectLst/>
                <a:latin typeface="メイリオ" panose="020B0604030504040204" pitchFamily="50" charset="-128"/>
                <a:ea typeface="メイリオ" panose="020B0604030504040204" pitchFamily="50" charset="-128"/>
                <a:cs typeface="Times New Roman" panose="02020603050405020304" pitchFamily="18" charset="0"/>
              </a:rPr>
              <a:t>2</a:t>
            </a:r>
            <a:r>
              <a:rPr lang="en-US" altLang="ja-JP" sz="1800" b="1">
                <a:effectLst/>
                <a:latin typeface="メイリオ" panose="020B0604030504040204" pitchFamily="50" charset="-128"/>
                <a:ea typeface="メイリオ" panose="020B0604030504040204" pitchFamily="50" charset="-128"/>
                <a:cs typeface="Times New Roman" panose="02020603050405020304" pitchFamily="18" charset="0"/>
              </a:rPr>
              <a:t>33</a:t>
            </a:r>
            <a:r>
              <a:rPr lang="ja-JP" sz="900" b="1">
                <a:effectLst/>
                <a:latin typeface="メイリオ" panose="020B0604030504040204" pitchFamily="50" charset="-128"/>
                <a:ea typeface="メイリオ" panose="020B0604030504040204" pitchFamily="50" charset="-128"/>
                <a:cs typeface="Times New Roman" panose="02020603050405020304" pitchFamily="18" charset="0"/>
              </a:rPr>
              <a:t>万トン</a:t>
            </a:r>
            <a:endParaRPr lang="en-PH" sz="900" b="1">
              <a:latin typeface="メイリオ" panose="020B0604030504040204" pitchFamily="50" charset="-128"/>
              <a:ea typeface="メイリオ" panose="020B0604030504040204" pitchFamily="50" charset="-128"/>
            </a:endParaRPr>
          </a:p>
        </p:txBody>
      </p:sp>
      <p:sp>
        <p:nvSpPr>
          <p:cNvPr id="35" name="Rectangle: Rounded Corners 34">
            <a:extLst>
              <a:ext uri="{FF2B5EF4-FFF2-40B4-BE49-F238E27FC236}">
                <a16:creationId xmlns:a16="http://schemas.microsoft.com/office/drawing/2014/main" id="{E7C14623-6F8F-88D3-B8F8-D4F91CCA35FC}"/>
              </a:ext>
            </a:extLst>
          </p:cNvPr>
          <p:cNvSpPr/>
          <p:nvPr/>
        </p:nvSpPr>
        <p:spPr bwMode="auto">
          <a:xfrm>
            <a:off x="2068430" y="3708381"/>
            <a:ext cx="1334973" cy="1050324"/>
          </a:xfrm>
          <a:prstGeom prst="roundRect">
            <a:avLst>
              <a:gd name="adj" fmla="val 8419"/>
            </a:avLst>
          </a:prstGeom>
          <a:solidFill>
            <a:srgbClr val="F1BEA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9" name="TextBox 28">
            <a:extLst>
              <a:ext uri="{FF2B5EF4-FFF2-40B4-BE49-F238E27FC236}">
                <a16:creationId xmlns:a16="http://schemas.microsoft.com/office/drawing/2014/main" id="{A285E142-7E4F-5962-076C-934FD7FF530A}"/>
              </a:ext>
            </a:extLst>
          </p:cNvPr>
          <p:cNvSpPr txBox="1"/>
          <p:nvPr/>
        </p:nvSpPr>
        <p:spPr>
          <a:xfrm>
            <a:off x="3562097" y="4075344"/>
            <a:ext cx="1248360" cy="707886"/>
          </a:xfrm>
          <a:prstGeom prst="rect">
            <a:avLst/>
          </a:prstGeom>
          <a:noFill/>
        </p:spPr>
        <p:txBody>
          <a:bodyPr wrap="square">
            <a:spAutoFit/>
          </a:bodyPr>
          <a:lstStyle/>
          <a:p>
            <a:pPr algn="ctr"/>
            <a:r>
              <a:rPr lang="ja-JP" sz="900" b="1">
                <a:effectLst/>
                <a:latin typeface="Meiryo" panose="020B0604030504040204" pitchFamily="34" charset="-128"/>
                <a:ea typeface="Meiryo" panose="020B0604030504040204" pitchFamily="34" charset="-128"/>
                <a:cs typeface="Times New Roman" panose="02020603050405020304" pitchFamily="18" charset="0"/>
              </a:rPr>
              <a:t>規格外品、返品、 </a:t>
            </a:r>
            <a:endParaRPr lang="en-US" altLang="ja-JP" sz="90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ja-JP" sz="900" b="1">
                <a:effectLst/>
                <a:latin typeface="Meiryo" panose="020B0604030504040204" pitchFamily="34" charset="-128"/>
                <a:ea typeface="Meiryo" panose="020B0604030504040204" pitchFamily="34" charset="-128"/>
                <a:cs typeface="Times New Roman" panose="02020603050405020304" pitchFamily="18" charset="0"/>
              </a:rPr>
              <a:t>売れ残り、食べ残し</a:t>
            </a:r>
            <a:endParaRPr lang="en-US" altLang="ja-JP" sz="900" b="1">
              <a:effectLst/>
              <a:latin typeface="Meiryo" panose="020B0604030504040204" pitchFamily="34" charset="-128"/>
              <a:ea typeface="Meiryo" panose="020B0604030504040204" pitchFamily="34" charset="-128"/>
              <a:cs typeface="Times New Roman" panose="02020603050405020304" pitchFamily="18" charset="0"/>
            </a:endParaRPr>
          </a:p>
          <a:p>
            <a:pPr algn="ctr"/>
            <a:endParaRPr lang="en-US" sz="400" b="1">
              <a:latin typeface="Meiryo" panose="020B0604030504040204" pitchFamily="34" charset="-128"/>
              <a:ea typeface="Meiryo" panose="020B0604030504040204" pitchFamily="34" charset="-128"/>
              <a:cs typeface="Times New Roman" panose="02020603050405020304" pitchFamily="18" charset="0"/>
            </a:endParaRPr>
          </a:p>
          <a:p>
            <a:pPr algn="ctr"/>
            <a:r>
              <a:rPr lang="en-US" sz="1800" b="1">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800" b="1">
                <a:effectLst/>
                <a:latin typeface="Meiryo" panose="020B0604030504040204" pitchFamily="34" charset="-128"/>
                <a:ea typeface="Meiryo" panose="020B0604030504040204" pitchFamily="34" charset="-128"/>
                <a:cs typeface="Times New Roman" panose="02020603050405020304" pitchFamily="18" charset="0"/>
              </a:rPr>
              <a:t>31</a:t>
            </a:r>
            <a:r>
              <a:rPr lang="ja-JP" sz="900" b="1">
                <a:effectLst/>
                <a:latin typeface="Meiryo" panose="020B0604030504040204" pitchFamily="34" charset="-128"/>
                <a:ea typeface="Meiryo" panose="020B0604030504040204" pitchFamily="34" charset="-128"/>
                <a:cs typeface="Times New Roman" panose="02020603050405020304" pitchFamily="18" charset="0"/>
              </a:rPr>
              <a:t>万トン</a:t>
            </a:r>
            <a:endParaRPr lang="en-PH" sz="900" b="1">
              <a:latin typeface="Meiryo" panose="020B0604030504040204" pitchFamily="34" charset="-128"/>
              <a:ea typeface="Meiryo" panose="020B0604030504040204" pitchFamily="34" charset="-128"/>
            </a:endParaRPr>
          </a:p>
        </p:txBody>
      </p:sp>
      <p:sp>
        <p:nvSpPr>
          <p:cNvPr id="41" name="TextBox 40">
            <a:extLst>
              <a:ext uri="{FF2B5EF4-FFF2-40B4-BE49-F238E27FC236}">
                <a16:creationId xmlns:a16="http://schemas.microsoft.com/office/drawing/2014/main" id="{25F7529A-4429-DAD6-6D76-B506751B3405}"/>
              </a:ext>
            </a:extLst>
          </p:cNvPr>
          <p:cNvSpPr txBox="1"/>
          <p:nvPr/>
        </p:nvSpPr>
        <p:spPr>
          <a:xfrm>
            <a:off x="2120915" y="3845525"/>
            <a:ext cx="1238321" cy="907941"/>
          </a:xfrm>
          <a:prstGeom prst="rect">
            <a:avLst/>
          </a:prstGeom>
          <a:noFill/>
        </p:spPr>
        <p:txBody>
          <a:bodyPr wrap="square">
            <a:spAutoFit/>
          </a:bodyPr>
          <a:lstStyle/>
          <a:p>
            <a:pPr algn="ctr"/>
            <a:r>
              <a:rPr lang="ja-JP" sz="1200" b="1">
                <a:effectLst/>
                <a:latin typeface="Meiryo" panose="020B0604030504040204" pitchFamily="34" charset="-128"/>
                <a:ea typeface="Meiryo" panose="020B0604030504040204" pitchFamily="34" charset="-128"/>
                <a:cs typeface="Times New Roman" panose="02020603050405020304" pitchFamily="18" charset="0"/>
              </a:rPr>
              <a:t>事業系</a:t>
            </a:r>
            <a:endParaRPr lang="en-US" altLang="ja-JP" sz="120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ja-JP" sz="1200" b="1">
                <a:effectLst/>
                <a:latin typeface="Meiryo" panose="020B0604030504040204" pitchFamily="34" charset="-128"/>
                <a:ea typeface="Meiryo" panose="020B0604030504040204" pitchFamily="34" charset="-128"/>
                <a:cs typeface="Times New Roman" panose="02020603050405020304" pitchFamily="18" charset="0"/>
              </a:rPr>
              <a:t>食品廃棄物等</a:t>
            </a:r>
            <a:endParaRPr lang="en-US" altLang="ja-JP" sz="1200" b="1">
              <a:effectLst/>
              <a:latin typeface="Meiryo" panose="020B0604030504040204" pitchFamily="34" charset="-128"/>
              <a:ea typeface="Meiryo" panose="020B0604030504040204" pitchFamily="34" charset="-128"/>
              <a:cs typeface="Times New Roman" panose="02020603050405020304" pitchFamily="18" charset="0"/>
            </a:endParaRPr>
          </a:p>
          <a:p>
            <a:pPr algn="ctr"/>
            <a:endParaRPr lang="en-US" altLang="ja-JP" sz="110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en-US" sz="1800" b="1">
                <a:effectLst/>
                <a:latin typeface="Meiryo" panose="020B0604030504040204" pitchFamily="34" charset="-128"/>
                <a:ea typeface="Meiryo" panose="020B0604030504040204" pitchFamily="34" charset="-128"/>
                <a:cs typeface="Times New Roman" panose="02020603050405020304" pitchFamily="18" charset="0"/>
              </a:rPr>
              <a:t>1</a:t>
            </a:r>
            <a:r>
              <a:rPr lang="en-US" altLang="ja-JP" sz="1800" b="1">
                <a:effectLst/>
                <a:latin typeface="Meiryo" panose="020B0604030504040204" pitchFamily="34" charset="-128"/>
                <a:ea typeface="Meiryo" panose="020B0604030504040204" pitchFamily="34" charset="-128"/>
                <a:cs typeface="Times New Roman" panose="02020603050405020304" pitchFamily="18" charset="0"/>
              </a:rPr>
              <a:t>,427</a:t>
            </a:r>
            <a:r>
              <a:rPr lang="ja-JP" sz="900" b="1">
                <a:effectLst/>
                <a:latin typeface="Meiryo" panose="020B0604030504040204" pitchFamily="34" charset="-128"/>
                <a:ea typeface="Meiryo" panose="020B0604030504040204" pitchFamily="34" charset="-128"/>
                <a:cs typeface="Times New Roman" panose="02020603050405020304" pitchFamily="18" charset="0"/>
              </a:rPr>
              <a:t>万トン</a:t>
            </a:r>
            <a:endParaRPr lang="en-PH" sz="900" b="1">
              <a:latin typeface="Meiryo" panose="020B0604030504040204" pitchFamily="34" charset="-128"/>
              <a:ea typeface="Meiryo" panose="020B0604030504040204" pitchFamily="34"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573168" y="535713"/>
            <a:ext cx="4556972" cy="1261884"/>
          </a:xfrm>
          <a:prstGeom prst="rect">
            <a:avLst/>
          </a:prstGeom>
          <a:noFill/>
        </p:spPr>
        <p:txBody>
          <a:bodyPr wrap="square" rtlCol="0">
            <a:spAutoFit/>
          </a:bodyPr>
          <a:lstStyle/>
          <a:p>
            <a:r>
              <a:rPr lang="ja-JP" altLang="en-US" sz="3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日本</a:t>
            </a:r>
            <a:r>
              <a:rPr lang="ja-JP" altLang="en-US"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の</a:t>
            </a:r>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食品ロスの</a:t>
            </a:r>
            <a:endParaRPr lang="en-US"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3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定義と</a:t>
            </a:r>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内訳</a:t>
            </a:r>
            <a:endParaRPr lang="en-US"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CE2ED25-0F53-DEC9-157C-6310842135D0}"/>
              </a:ext>
            </a:extLst>
          </p:cNvPr>
          <p:cNvSpPr txBox="1"/>
          <p:nvPr/>
        </p:nvSpPr>
        <p:spPr>
          <a:xfrm>
            <a:off x="6060642" y="559012"/>
            <a:ext cx="4193411" cy="523220"/>
          </a:xfrm>
          <a:prstGeom prst="rect">
            <a:avLst/>
          </a:prstGeom>
          <a:noFill/>
        </p:spPr>
        <p:txBody>
          <a:bodyPr wrap="square" rtlCol="0">
            <a:spAutoFit/>
          </a:bodyPr>
          <a:lstStyle/>
          <a:p>
            <a:pPr algn="just"/>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⾷品ロスとは、まだ⾷べられるにもかかわらず、捨てられてしまう⾷品のこと</a:t>
            </a:r>
            <a:endParaRPr kumimoji="1" lang="ja-JP" altLang="en-US" sz="14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3238712-A9F6-8486-9F46-511EF28A8CED}"/>
              </a:ext>
            </a:extLst>
          </p:cNvPr>
          <p:cNvSpPr txBox="1"/>
          <p:nvPr/>
        </p:nvSpPr>
        <p:spPr>
          <a:xfrm>
            <a:off x="5563369"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200B86F6-854F-74F6-119E-7D8322F43D9C}"/>
              </a:ext>
            </a:extLst>
          </p:cNvPr>
          <p:cNvSpPr txBox="1"/>
          <p:nvPr/>
        </p:nvSpPr>
        <p:spPr>
          <a:xfrm>
            <a:off x="6044586" y="1094339"/>
            <a:ext cx="4197964" cy="523220"/>
          </a:xfrm>
          <a:prstGeom prst="rect">
            <a:avLst/>
          </a:prstGeom>
          <a:noFill/>
        </p:spPr>
        <p:txBody>
          <a:bodyPr wrap="square" rtlCol="0">
            <a:spAutoFit/>
          </a:bodyPr>
          <a:lstStyle/>
          <a:p>
            <a:pPr algn="just"/>
            <a:r>
              <a:rPr lang="ja-JP" altLang="ja-JP" sz="1400">
                <a:effectLst/>
                <a:ea typeface="Meiryo UI" panose="020B0604030504040204" pitchFamily="50" charset="-128"/>
                <a:cs typeface="Times New Roman" panose="02020603050405020304" pitchFamily="18" charset="0"/>
              </a:rPr>
              <a:t>日本では、</a:t>
            </a:r>
            <a:r>
              <a:rPr lang="ja-JP" altLang="en-US" sz="1400">
                <a:effectLst/>
                <a:ea typeface="Meiryo UI" panose="020B0604030504040204" pitchFamily="50" charset="-128"/>
                <a:cs typeface="Times New Roman" panose="02020603050405020304" pitchFamily="18" charset="0"/>
              </a:rPr>
              <a:t>国民一人当たり</a:t>
            </a:r>
            <a:r>
              <a:rPr lang="ja-JP" altLang="ja-JP" sz="1400">
                <a:effectLst/>
                <a:ea typeface="Meiryo UI" panose="020B0604030504040204" pitchFamily="50" charset="-128"/>
                <a:cs typeface="Times New Roman" panose="02020603050405020304" pitchFamily="18" charset="0"/>
              </a:rPr>
              <a:t>毎日おにぎり一個分の食品</a:t>
            </a:r>
            <a:r>
              <a:rPr lang="ja-JP" altLang="en-US" sz="1400">
                <a:effectLst/>
                <a:ea typeface="Meiryo UI" panose="020B0604030504040204" pitchFamily="50" charset="-128"/>
                <a:cs typeface="Times New Roman" panose="02020603050405020304" pitchFamily="18" charset="0"/>
              </a:rPr>
              <a:t>が</a:t>
            </a:r>
            <a:r>
              <a:rPr lang="ja-JP" altLang="ja-JP" sz="1400">
                <a:effectLst/>
                <a:ea typeface="Meiryo UI" panose="020B0604030504040204" pitchFamily="50" charset="-128"/>
                <a:cs typeface="Times New Roman" panose="02020603050405020304" pitchFamily="18" charset="0"/>
              </a:rPr>
              <a:t>捨てられている</a:t>
            </a:r>
            <a:endParaRPr kumimoji="1" lang="ja-JP" altLang="en-US" sz="140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3A868D8-8DE3-9F7E-9390-6C19F1B7D5E9}"/>
              </a:ext>
            </a:extLst>
          </p:cNvPr>
          <p:cNvSpPr txBox="1"/>
          <p:nvPr/>
        </p:nvSpPr>
        <p:spPr>
          <a:xfrm>
            <a:off x="5563369" y="1094339"/>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DF2950D2-D5D0-1AA4-4832-CA42700B1510}"/>
              </a:ext>
            </a:extLst>
          </p:cNvPr>
          <p:cNvSpPr txBox="1"/>
          <p:nvPr/>
        </p:nvSpPr>
        <p:spPr>
          <a:xfrm>
            <a:off x="6060643" y="1728137"/>
            <a:ext cx="4193410" cy="307777"/>
          </a:xfrm>
          <a:prstGeom prst="rect">
            <a:avLst/>
          </a:prstGeom>
          <a:noFill/>
        </p:spPr>
        <p:txBody>
          <a:bodyPr wrap="square" rtlCol="0">
            <a:spAutoFit/>
          </a:bodyPr>
          <a:lstStyle/>
          <a:p>
            <a:pPr algn="just"/>
            <a:r>
              <a:rPr lang="ja-JP" altLang="en-US" sz="1400">
                <a:effectLst/>
                <a:ea typeface="Meiryo UI" panose="020B0604030504040204" pitchFamily="50" charset="-128"/>
                <a:cs typeface="Times New Roman" panose="02020603050405020304" pitchFamily="18" charset="0"/>
              </a:rPr>
              <a:t>食品ロスの約半分の量が家庭から出ている</a:t>
            </a:r>
            <a:endParaRPr kumimoji="1" lang="ja-JP" altLang="en-US" sz="140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55600E8F-52AA-674E-3999-273B018F2D1A}"/>
              </a:ext>
            </a:extLst>
          </p:cNvPr>
          <p:cNvSpPr txBox="1"/>
          <p:nvPr/>
        </p:nvSpPr>
        <p:spPr>
          <a:xfrm>
            <a:off x="5563369" y="1619802"/>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7FFAE73F-5782-D342-9993-EFA2E2DECBFA}"/>
              </a:ext>
            </a:extLst>
          </p:cNvPr>
          <p:cNvSpPr txBox="1"/>
          <p:nvPr/>
        </p:nvSpPr>
        <p:spPr>
          <a:xfrm>
            <a:off x="340487" y="2296910"/>
            <a:ext cx="3185487" cy="369332"/>
          </a:xfrm>
          <a:prstGeom prst="rect">
            <a:avLst/>
          </a:prstGeom>
          <a:noFill/>
        </p:spPr>
        <p:txBody>
          <a:bodyPr wrap="none" rtlCol="0">
            <a:spAutoFit/>
          </a:bodyPr>
          <a:lstStyle/>
          <a:p>
            <a:r>
              <a:rPr lang="ja-JP" altLang="en-US" sz="1800" b="1">
                <a:solidFill>
                  <a:schemeClr val="accent6"/>
                </a:solidFill>
                <a:latin typeface="Meiryo" panose="020B0604030504040204" pitchFamily="34" charset="-128"/>
                <a:ea typeface="Meiryo" panose="020B0604030504040204" pitchFamily="34" charset="-128"/>
              </a:rPr>
              <a:t>食品廃棄物</a:t>
            </a:r>
            <a:r>
              <a:rPr kumimoji="1" lang="ja-JP" altLang="en-US" sz="1800" b="1">
                <a:solidFill>
                  <a:schemeClr val="accent6"/>
                </a:solidFill>
                <a:latin typeface="Meiryo" panose="020B0604030504040204" pitchFamily="34" charset="-128"/>
                <a:ea typeface="Meiryo" panose="020B0604030504040204" pitchFamily="34" charset="-128"/>
              </a:rPr>
              <a:t>と食品ロスの定義</a:t>
            </a:r>
          </a:p>
        </p:txBody>
      </p:sp>
      <p:sp>
        <p:nvSpPr>
          <p:cNvPr id="2" name="テキスト ボックス 1">
            <a:extLst>
              <a:ext uri="{FF2B5EF4-FFF2-40B4-BE49-F238E27FC236}">
                <a16:creationId xmlns:a16="http://schemas.microsoft.com/office/drawing/2014/main" id="{26633804-56E3-8074-0654-3737B1967233}"/>
              </a:ext>
            </a:extLst>
          </p:cNvPr>
          <p:cNvSpPr txBox="1"/>
          <p:nvPr/>
        </p:nvSpPr>
        <p:spPr>
          <a:xfrm>
            <a:off x="7801169" y="2910466"/>
            <a:ext cx="2501060" cy="1723549"/>
          </a:xfrm>
          <a:prstGeom prst="rect">
            <a:avLst/>
          </a:prstGeom>
          <a:noFill/>
        </p:spPr>
        <p:txBody>
          <a:bodyPr wrap="square" rtlCol="0">
            <a:spAutoFit/>
          </a:bodyPr>
          <a:lstStyle/>
          <a:p>
            <a:pPr algn="just">
              <a:spcAft>
                <a:spcPts val="300"/>
              </a:spcAft>
            </a:pP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製造・卸・小売事業者 </a:t>
            </a:r>
          </a:p>
          <a:p>
            <a:pPr marL="171450" indent="-171450" algn="just">
              <a:spcAft>
                <a:spcPts val="300"/>
              </a:spcAft>
              <a:buFont typeface="Wingdings" panose="05000000000000000000" pitchFamily="2" charset="2"/>
              <a:buChar char="l"/>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製造・流通・</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販売</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の過程で発生する規格外品、返品、売れ残りなどが食品ロスになる</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300"/>
              </a:spcAft>
            </a:pPr>
            <a:endParaRPr lang="en-US" altLang="ja-JP" sz="1200" b="1"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300"/>
              </a:spcAft>
            </a:pP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外食事業者</a:t>
            </a:r>
          </a:p>
          <a:p>
            <a:pPr marL="171450" indent="-171450" algn="just">
              <a:spcAft>
                <a:spcPts val="300"/>
              </a:spcAft>
              <a:buFont typeface="Wingdings" panose="05000000000000000000" pitchFamily="2" charset="2"/>
              <a:buChar char="l"/>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作りすぎ、食べ残しなどが食品ロスになる。</a:t>
            </a:r>
          </a:p>
        </p:txBody>
      </p:sp>
      <p:sp>
        <p:nvSpPr>
          <p:cNvPr id="7" name="テキスト ボックス 6">
            <a:extLst>
              <a:ext uri="{FF2B5EF4-FFF2-40B4-BE49-F238E27FC236}">
                <a16:creationId xmlns:a16="http://schemas.microsoft.com/office/drawing/2014/main" id="{C6A38037-81D9-3E98-FBD5-F90ED1C45ABE}"/>
              </a:ext>
            </a:extLst>
          </p:cNvPr>
          <p:cNvSpPr txBox="1"/>
          <p:nvPr/>
        </p:nvSpPr>
        <p:spPr>
          <a:xfrm>
            <a:off x="7801169" y="5353640"/>
            <a:ext cx="2501060" cy="1697901"/>
          </a:xfrm>
          <a:prstGeom prst="rect">
            <a:avLst/>
          </a:prstGeom>
          <a:noFill/>
        </p:spPr>
        <p:txBody>
          <a:bodyPr wrap="square" rtlCol="0">
            <a:spAutoFit/>
          </a:bodyPr>
          <a:lstStyle/>
          <a:p>
            <a:pPr algn="just">
              <a:spcAft>
                <a:spcPts val="300"/>
              </a:spcAft>
            </a:pP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家庭での食品ロスの原因</a:t>
            </a:r>
          </a:p>
          <a:p>
            <a:pPr marL="171450" indent="-171450" algn="just">
              <a:spcAft>
                <a:spcPts val="300"/>
              </a:spcAft>
              <a:buFont typeface="Wingdings" panose="05000000000000000000" pitchFamily="2" charset="2"/>
              <a:buChar char="l"/>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作りすぎて、食べきれないなどの「食べ残し」</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spcAft>
                <a:spcPts val="400"/>
              </a:spcAft>
              <a:buFont typeface="Wingdings" panose="05000000000000000000" pitchFamily="2" charset="2"/>
              <a:buChar char="l"/>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期限切れ等により、手つかずのままで捨てる「直接廃棄」</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 </a:t>
            </a:r>
          </a:p>
          <a:p>
            <a:pPr marL="171450" indent="-171450" algn="just">
              <a:spcAft>
                <a:spcPts val="400"/>
              </a:spcAft>
              <a:buFont typeface="Wingdings" panose="05000000000000000000" pitchFamily="2" charset="2"/>
              <a:buChar char="l"/>
            </a:pP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野菜の皮</a:t>
            </a:r>
            <a:r>
              <a:rPr lang="ja-JP" altLang="en-US" sz="1200" kern="100">
                <a:latin typeface="メイリオ" panose="020B0604030504040204" pitchFamily="50" charset="-128"/>
                <a:ea typeface="メイリオ" panose="020B0604030504040204" pitchFamily="50" charset="-128"/>
                <a:cs typeface="Times New Roman" panose="02020603050405020304" pitchFamily="18" charset="0"/>
              </a:rPr>
              <a:t>など食べられるところまで</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厚くむき</a:t>
            </a:r>
            <a:r>
              <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rPr>
              <a:t>捨てる「過剰除去」</a:t>
            </a:r>
            <a:r>
              <a:rPr lang="ja-JP" altLang="en-US" sz="1200"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EC02BD63-F276-BB5B-4D19-F0D1E820B252}"/>
              </a:ext>
            </a:extLst>
          </p:cNvPr>
          <p:cNvSpPr txBox="1"/>
          <p:nvPr/>
        </p:nvSpPr>
        <p:spPr>
          <a:xfrm>
            <a:off x="5593175" y="2607455"/>
            <a:ext cx="2923425" cy="276999"/>
          </a:xfrm>
          <a:prstGeom prst="rect">
            <a:avLst/>
          </a:prstGeom>
          <a:noFill/>
        </p:spPr>
        <p:txBody>
          <a:bodyPr wrap="square">
            <a:spAutoFit/>
          </a:bodyPr>
          <a:lstStyle/>
          <a:p>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事業系食品ロス</a:t>
            </a:r>
            <a:r>
              <a:rPr lang="ja-JP" altLang="en-US" sz="1200" b="1" kern="100">
                <a:latin typeface="メイリオ" panose="020B0604030504040204" pitchFamily="50" charset="-128"/>
                <a:ea typeface="メイリオ" panose="020B0604030504040204" pitchFamily="50" charset="-128"/>
                <a:cs typeface="Times New Roman" panose="02020603050405020304" pitchFamily="18" charset="0"/>
              </a:rPr>
              <a:t>量 </a:t>
            </a:r>
            <a:r>
              <a:rPr lang="en-US" altLang="ja-JP" sz="1200" b="1"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kern="100">
                <a:latin typeface="メイリオ" panose="020B0604030504040204" pitchFamily="50" charset="-128"/>
                <a:ea typeface="メイリオ" panose="020B0604030504040204" pitchFamily="50" charset="-128"/>
                <a:cs typeface="Times New Roman" panose="02020603050405020304" pitchFamily="18" charset="0"/>
              </a:rPr>
              <a:t>農林水産省推計</a:t>
            </a:r>
            <a:r>
              <a:rPr lang="en-US" altLang="ja-JP" sz="1200" b="1" kern="10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44F575E5-34A6-9EAA-CEB3-BD9AB96370E8}"/>
              </a:ext>
            </a:extLst>
          </p:cNvPr>
          <p:cNvSpPr txBox="1"/>
          <p:nvPr/>
        </p:nvSpPr>
        <p:spPr>
          <a:xfrm>
            <a:off x="5593176" y="5086945"/>
            <a:ext cx="2771938" cy="276999"/>
          </a:xfrm>
          <a:prstGeom prst="rect">
            <a:avLst/>
          </a:prstGeom>
          <a:noFill/>
        </p:spPr>
        <p:txBody>
          <a:bodyPr wrap="square">
            <a:spAutoFit/>
          </a:bodyPr>
          <a:lstStyle/>
          <a:p>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家庭系食品ロス量</a:t>
            </a:r>
            <a:r>
              <a:rPr lang="en-US"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b="1" kern="100">
                <a:effectLst/>
                <a:latin typeface="メイリオ" panose="020B0604030504040204" pitchFamily="50" charset="-128"/>
                <a:ea typeface="メイリオ" panose="020B0604030504040204" pitchFamily="50" charset="-128"/>
                <a:cs typeface="Times New Roman" panose="02020603050405020304" pitchFamily="18" charset="0"/>
              </a:rPr>
              <a:t>環境省推計</a:t>
            </a:r>
            <a:r>
              <a:rPr lang="en-US"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TextBox 12">
            <a:extLst>
              <a:ext uri="{FF2B5EF4-FFF2-40B4-BE49-F238E27FC236}">
                <a16:creationId xmlns:a16="http://schemas.microsoft.com/office/drawing/2014/main" id="{8F409636-7D8C-A0AA-04DF-7525F8FAFDFF}"/>
              </a:ext>
            </a:extLst>
          </p:cNvPr>
          <p:cNvSpPr txBox="1"/>
          <p:nvPr/>
        </p:nvSpPr>
        <p:spPr>
          <a:xfrm>
            <a:off x="469624" y="2980534"/>
            <a:ext cx="1257251" cy="584775"/>
          </a:xfrm>
          <a:prstGeom prst="rect">
            <a:avLst/>
          </a:prstGeom>
          <a:noFill/>
        </p:spPr>
        <p:txBody>
          <a:bodyPr wrap="square">
            <a:spAutoFit/>
          </a:bodyPr>
          <a:lstStyle/>
          <a:p>
            <a:pPr algn="ctr"/>
            <a:r>
              <a:rPr lang="ja-JP" sz="1600" b="1">
                <a:effectLst/>
                <a:latin typeface="Meiryo" panose="020B0604030504040204" pitchFamily="34" charset="-128"/>
                <a:ea typeface="Meiryo" panose="020B0604030504040204" pitchFamily="34" charset="-128"/>
                <a:cs typeface="Times New Roman" panose="02020603050405020304" pitchFamily="18" charset="0"/>
              </a:rPr>
              <a:t>食品資源の</a:t>
            </a:r>
            <a:endParaRPr lang="en-US" altLang="ja-JP" sz="160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ja-JP" sz="1600" b="1">
                <a:effectLst/>
                <a:latin typeface="Meiryo" panose="020B0604030504040204" pitchFamily="34" charset="-128"/>
                <a:ea typeface="Meiryo" panose="020B0604030504040204" pitchFamily="34" charset="-128"/>
                <a:cs typeface="Times New Roman" panose="02020603050405020304" pitchFamily="18" charset="0"/>
              </a:rPr>
              <a:t>利用主体</a:t>
            </a:r>
            <a:endParaRPr lang="en-PH" sz="1600" b="1">
              <a:latin typeface="Meiryo" panose="020B0604030504040204" pitchFamily="34" charset="-128"/>
              <a:ea typeface="Meiryo" panose="020B0604030504040204" pitchFamily="34" charset="-128"/>
            </a:endParaRPr>
          </a:p>
        </p:txBody>
      </p:sp>
      <p:sp>
        <p:nvSpPr>
          <p:cNvPr id="27" name="TextBox 26">
            <a:extLst>
              <a:ext uri="{FF2B5EF4-FFF2-40B4-BE49-F238E27FC236}">
                <a16:creationId xmlns:a16="http://schemas.microsoft.com/office/drawing/2014/main" id="{0C4F402C-EB2D-ECD2-0322-713CCEF87137}"/>
              </a:ext>
            </a:extLst>
          </p:cNvPr>
          <p:cNvSpPr txBox="1"/>
          <p:nvPr/>
        </p:nvSpPr>
        <p:spPr>
          <a:xfrm>
            <a:off x="598486" y="3937334"/>
            <a:ext cx="997458" cy="584775"/>
          </a:xfrm>
          <a:prstGeom prst="rect">
            <a:avLst/>
          </a:prstGeom>
          <a:noFill/>
        </p:spPr>
        <p:txBody>
          <a:bodyPr wrap="square" anchor="ctr" anchorCtr="0">
            <a:spAutoFit/>
          </a:bodyPr>
          <a:lstStyle/>
          <a:p>
            <a:pPr algn="ctr"/>
            <a:r>
              <a:rPr lang="ja-JP" sz="1600" b="1">
                <a:effectLst/>
                <a:latin typeface="Meiryo" panose="020B0604030504040204" pitchFamily="34" charset="-128"/>
                <a:ea typeface="Meiryo" panose="020B0604030504040204" pitchFamily="34" charset="-128"/>
                <a:cs typeface="Times New Roman" panose="02020603050405020304" pitchFamily="18" charset="0"/>
              </a:rPr>
              <a:t>食品関連事業者</a:t>
            </a:r>
            <a:endParaRPr lang="en-PH" sz="1600" b="1">
              <a:latin typeface="Meiryo" panose="020B0604030504040204" pitchFamily="34" charset="-128"/>
              <a:ea typeface="Meiryo" panose="020B0604030504040204" pitchFamily="34" charset="-128"/>
            </a:endParaRPr>
          </a:p>
        </p:txBody>
      </p:sp>
      <p:sp>
        <p:nvSpPr>
          <p:cNvPr id="30" name="TextBox 29">
            <a:extLst>
              <a:ext uri="{FF2B5EF4-FFF2-40B4-BE49-F238E27FC236}">
                <a16:creationId xmlns:a16="http://schemas.microsoft.com/office/drawing/2014/main" id="{420A596F-12C2-A1F9-CDF8-5E9E7E59BF0B}"/>
              </a:ext>
            </a:extLst>
          </p:cNvPr>
          <p:cNvSpPr txBox="1"/>
          <p:nvPr/>
        </p:nvSpPr>
        <p:spPr>
          <a:xfrm>
            <a:off x="2121166" y="5075451"/>
            <a:ext cx="1238321" cy="907941"/>
          </a:xfrm>
          <a:prstGeom prst="rect">
            <a:avLst/>
          </a:prstGeom>
          <a:noFill/>
        </p:spPr>
        <p:txBody>
          <a:bodyPr wrap="square">
            <a:spAutoFit/>
          </a:bodyPr>
          <a:lstStyle/>
          <a:p>
            <a:pPr algn="ctr"/>
            <a:r>
              <a:rPr lang="ja-JP" sz="1200" b="1">
                <a:effectLst/>
                <a:latin typeface="Meiryo" panose="020B0604030504040204" pitchFamily="34" charset="-128"/>
                <a:ea typeface="Meiryo" panose="020B0604030504040204" pitchFamily="34" charset="-128"/>
                <a:cs typeface="Times New Roman" panose="02020603050405020304" pitchFamily="18" charset="0"/>
              </a:rPr>
              <a:t>家庭系</a:t>
            </a:r>
            <a:endParaRPr lang="en-US" altLang="ja-JP" sz="120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ja-JP" sz="1200" b="1">
                <a:effectLst/>
                <a:latin typeface="Meiryo" panose="020B0604030504040204" pitchFamily="34" charset="-128"/>
                <a:ea typeface="Meiryo" panose="020B0604030504040204" pitchFamily="34" charset="-128"/>
                <a:cs typeface="Times New Roman" panose="02020603050405020304" pitchFamily="18" charset="0"/>
              </a:rPr>
              <a:t>食品廃棄物等</a:t>
            </a:r>
            <a:endParaRPr lang="en-US" altLang="ja-JP" sz="1200" b="1">
              <a:effectLst/>
              <a:latin typeface="Meiryo" panose="020B0604030504040204" pitchFamily="34" charset="-128"/>
              <a:ea typeface="Meiryo" panose="020B0604030504040204" pitchFamily="34" charset="-128"/>
              <a:cs typeface="Times New Roman" panose="02020603050405020304" pitchFamily="18" charset="0"/>
            </a:endParaRPr>
          </a:p>
          <a:p>
            <a:pPr algn="ctr"/>
            <a:endParaRPr lang="en-US" sz="1100" b="1">
              <a:latin typeface="Meiryo" panose="020B0604030504040204" pitchFamily="34" charset="-128"/>
              <a:ea typeface="Meiryo" panose="020B0604030504040204" pitchFamily="34" charset="-128"/>
              <a:cs typeface="Times New Roman" panose="02020603050405020304" pitchFamily="18" charset="0"/>
            </a:endParaRPr>
          </a:p>
          <a:p>
            <a:pPr algn="ctr"/>
            <a:r>
              <a:rPr lang="en-US" altLang="ja-JP" sz="1800" b="1">
                <a:effectLst/>
                <a:latin typeface="Meiryo" panose="020B0604030504040204" pitchFamily="34" charset="-128"/>
                <a:ea typeface="Meiryo" panose="020B0604030504040204" pitchFamily="34" charset="-128"/>
                <a:cs typeface="Times New Roman" panose="02020603050405020304" pitchFamily="18" charset="0"/>
              </a:rPr>
              <a:t>678</a:t>
            </a:r>
            <a:r>
              <a:rPr lang="ja-JP" sz="900" b="1">
                <a:effectLst/>
                <a:latin typeface="Meiryo" panose="020B0604030504040204" pitchFamily="34" charset="-128"/>
                <a:ea typeface="Meiryo" panose="020B0604030504040204" pitchFamily="34" charset="-128"/>
                <a:cs typeface="Times New Roman" panose="02020603050405020304" pitchFamily="18" charset="0"/>
              </a:rPr>
              <a:t>万トン</a:t>
            </a:r>
            <a:r>
              <a:rPr lang="ja-JP" sz="1200" b="1">
                <a:effectLst/>
                <a:latin typeface="Meiryo" panose="020B0604030504040204" pitchFamily="34" charset="-128"/>
                <a:ea typeface="Meiryo" panose="020B0604030504040204" pitchFamily="34" charset="-128"/>
                <a:cs typeface="Times New Roman" panose="02020603050405020304" pitchFamily="18" charset="0"/>
              </a:rPr>
              <a:t>　</a:t>
            </a:r>
            <a:endParaRPr lang="en-PH" sz="1200" b="1">
              <a:latin typeface="Meiryo" panose="020B0604030504040204" pitchFamily="34" charset="-128"/>
              <a:ea typeface="Meiryo" panose="020B0604030504040204" pitchFamily="34" charset="-128"/>
            </a:endParaRPr>
          </a:p>
        </p:txBody>
      </p:sp>
      <p:sp>
        <p:nvSpPr>
          <p:cNvPr id="31" name="TextBox 30">
            <a:extLst>
              <a:ext uri="{FF2B5EF4-FFF2-40B4-BE49-F238E27FC236}">
                <a16:creationId xmlns:a16="http://schemas.microsoft.com/office/drawing/2014/main" id="{88503C4C-DC26-E4CA-1A65-6120A2718D3C}"/>
              </a:ext>
            </a:extLst>
          </p:cNvPr>
          <p:cNvSpPr txBox="1"/>
          <p:nvPr/>
        </p:nvSpPr>
        <p:spPr>
          <a:xfrm>
            <a:off x="1968147" y="3024491"/>
            <a:ext cx="1499327" cy="553998"/>
          </a:xfrm>
          <a:prstGeom prst="rect">
            <a:avLst/>
          </a:prstGeom>
          <a:noFill/>
        </p:spPr>
        <p:txBody>
          <a:bodyPr wrap="square">
            <a:spAutoFit/>
          </a:bodyPr>
          <a:lstStyle/>
          <a:p>
            <a:pPr algn="ctr"/>
            <a:r>
              <a:rPr lang="ja-JP" sz="1200" b="1">
                <a:effectLst/>
                <a:latin typeface="Meiryo" panose="020B0604030504040204" pitchFamily="34" charset="-128"/>
                <a:ea typeface="Meiryo" panose="020B0604030504040204" pitchFamily="34" charset="-128"/>
                <a:cs typeface="Times New Roman" panose="02020603050405020304" pitchFamily="18" charset="0"/>
              </a:rPr>
              <a:t>食品廃棄物等</a:t>
            </a:r>
            <a:r>
              <a:rPr lang="ja-JP" altLang="en-US" sz="1200" b="1">
                <a:effectLst/>
                <a:latin typeface="Meiryo" panose="020B0604030504040204" pitchFamily="34" charset="-128"/>
                <a:ea typeface="Meiryo" panose="020B0604030504040204" pitchFamily="34" charset="-128"/>
                <a:cs typeface="Times New Roman" panose="02020603050405020304" pitchFamily="18" charset="0"/>
              </a:rPr>
              <a:t>の量</a:t>
            </a:r>
            <a:r>
              <a:rPr lang="ja-JP" sz="1200" b="1">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a:effectLst/>
                <a:latin typeface="Meiryo" panose="020B0604030504040204" pitchFamily="34" charset="-128"/>
                <a:ea typeface="Meiryo" panose="020B0604030504040204" pitchFamily="34" charset="-128"/>
                <a:cs typeface="Times New Roman" panose="02020603050405020304" pitchFamily="18" charset="0"/>
              </a:rPr>
              <a:t>  </a:t>
            </a:r>
          </a:p>
          <a:p>
            <a:pPr algn="ctr"/>
            <a:r>
              <a:rPr lang="en-US" sz="1800" b="1">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800" b="1">
                <a:effectLst/>
                <a:latin typeface="Meiryo" panose="020B0604030504040204" pitchFamily="34" charset="-128"/>
                <a:ea typeface="Meiryo" panose="020B0604030504040204" pitchFamily="34" charset="-128"/>
                <a:cs typeface="Times New Roman" panose="02020603050405020304" pitchFamily="18" charset="0"/>
              </a:rPr>
              <a:t>104</a:t>
            </a:r>
            <a:r>
              <a:rPr lang="ja-JP" sz="900" b="1">
                <a:effectLst/>
                <a:latin typeface="Meiryo" panose="020B0604030504040204" pitchFamily="34" charset="-128"/>
                <a:ea typeface="Meiryo" panose="020B0604030504040204" pitchFamily="34" charset="-128"/>
                <a:cs typeface="Times New Roman" panose="02020603050405020304" pitchFamily="18" charset="0"/>
              </a:rPr>
              <a:t>万トン</a:t>
            </a:r>
            <a:r>
              <a:rPr lang="ja-JP" sz="1200" b="1">
                <a:effectLst/>
                <a:latin typeface="Meiryo" panose="020B0604030504040204" pitchFamily="34" charset="-128"/>
                <a:ea typeface="Meiryo" panose="020B0604030504040204" pitchFamily="34" charset="-128"/>
                <a:cs typeface="Times New Roman" panose="02020603050405020304" pitchFamily="18" charset="0"/>
              </a:rPr>
              <a:t>　</a:t>
            </a:r>
            <a:endParaRPr lang="en-PH" sz="1200" b="1">
              <a:latin typeface="Meiryo" panose="020B0604030504040204" pitchFamily="34" charset="-128"/>
              <a:ea typeface="Meiryo" panose="020B0604030504040204" pitchFamily="34" charset="-128"/>
            </a:endParaRPr>
          </a:p>
        </p:txBody>
      </p:sp>
      <p:sp>
        <p:nvSpPr>
          <p:cNvPr id="32" name="TextBox 31">
            <a:extLst>
              <a:ext uri="{FF2B5EF4-FFF2-40B4-BE49-F238E27FC236}">
                <a16:creationId xmlns:a16="http://schemas.microsoft.com/office/drawing/2014/main" id="{601FCD4F-28FE-28B3-E042-35DFB76E3805}"/>
              </a:ext>
            </a:extLst>
          </p:cNvPr>
          <p:cNvSpPr txBox="1"/>
          <p:nvPr/>
        </p:nvSpPr>
        <p:spPr>
          <a:xfrm>
            <a:off x="3189019" y="3205815"/>
            <a:ext cx="1965331" cy="507831"/>
          </a:xfrm>
          <a:prstGeom prst="rect">
            <a:avLst/>
          </a:prstGeom>
          <a:noFill/>
        </p:spPr>
        <p:txBody>
          <a:bodyPr wrap="square">
            <a:spAutoFit/>
          </a:bodyPr>
          <a:lstStyle/>
          <a:p>
            <a:pPr algn="ctr"/>
            <a:r>
              <a:rPr lang="en-US" altLang="ja-JP" sz="900" b="1">
                <a:effectLst/>
                <a:latin typeface="Meiryo" panose="020B0604030504040204" pitchFamily="34" charset="-128"/>
                <a:ea typeface="Meiryo" panose="020B0604030504040204" pitchFamily="34" charset="-128"/>
                <a:cs typeface="Times New Roman" panose="02020603050405020304" pitchFamily="18" charset="0"/>
              </a:rPr>
              <a:t>(</a:t>
            </a:r>
            <a:r>
              <a:rPr lang="ja-JP" sz="900" b="1">
                <a:effectLst/>
                <a:latin typeface="Meiryo" panose="020B0604030504040204" pitchFamily="34" charset="-128"/>
                <a:ea typeface="Meiryo" panose="020B0604030504040204" pitchFamily="34" charset="-128"/>
                <a:cs typeface="Times New Roman" panose="02020603050405020304" pitchFamily="18" charset="0"/>
              </a:rPr>
              <a:t>可食部分と考えられる量</a:t>
            </a:r>
            <a:r>
              <a:rPr lang="en-US" altLang="ja-JP" sz="900" b="1">
                <a:effectLst/>
                <a:latin typeface="Meiryo" panose="020B0604030504040204" pitchFamily="34" charset="-128"/>
                <a:ea typeface="Meiryo" panose="020B0604030504040204" pitchFamily="34" charset="-128"/>
                <a:cs typeface="Times New Roman" panose="02020603050405020304" pitchFamily="18" charset="0"/>
              </a:rPr>
              <a:t>)</a:t>
            </a:r>
          </a:p>
          <a:p>
            <a:pPr algn="ctr"/>
            <a:r>
              <a:rPr lang="en-US" altLang="ja-JP" sz="1800" b="1">
                <a:effectLst/>
                <a:latin typeface="Meiryo" panose="020B0604030504040204" pitchFamily="34" charset="-128"/>
                <a:ea typeface="Meiryo" panose="020B0604030504040204" pitchFamily="34" charset="-128"/>
                <a:cs typeface="Times New Roman" panose="02020603050405020304" pitchFamily="18" charset="0"/>
              </a:rPr>
              <a:t>464</a:t>
            </a:r>
            <a:r>
              <a:rPr lang="ja-JP" sz="900" b="1">
                <a:effectLst/>
                <a:latin typeface="Meiryo" panose="020B0604030504040204" pitchFamily="34" charset="-128"/>
                <a:ea typeface="Meiryo" panose="020B0604030504040204" pitchFamily="34" charset="-128"/>
                <a:cs typeface="Times New Roman" panose="02020603050405020304" pitchFamily="18" charset="0"/>
              </a:rPr>
              <a:t>万トン</a:t>
            </a:r>
            <a:r>
              <a:rPr lang="ja-JP" sz="1200" b="1">
                <a:effectLst/>
                <a:latin typeface="Meiryo" panose="020B0604030504040204" pitchFamily="34" charset="-128"/>
                <a:ea typeface="Meiryo" panose="020B0604030504040204" pitchFamily="34" charset="-128"/>
                <a:cs typeface="Times New Roman" panose="02020603050405020304" pitchFamily="18" charset="0"/>
              </a:rPr>
              <a:t>　</a:t>
            </a:r>
            <a:endParaRPr lang="en-PH" sz="1200" b="1">
              <a:latin typeface="Meiryo" panose="020B0604030504040204" pitchFamily="34" charset="-128"/>
              <a:ea typeface="Meiryo" panose="020B0604030504040204" pitchFamily="34" charset="-128"/>
            </a:endParaRPr>
          </a:p>
        </p:txBody>
      </p:sp>
      <p:sp>
        <p:nvSpPr>
          <p:cNvPr id="33" name="TextBox 32">
            <a:extLst>
              <a:ext uri="{FF2B5EF4-FFF2-40B4-BE49-F238E27FC236}">
                <a16:creationId xmlns:a16="http://schemas.microsoft.com/office/drawing/2014/main" id="{A60BF55B-9857-A681-4700-9F7E70DF6BB0}"/>
              </a:ext>
            </a:extLst>
          </p:cNvPr>
          <p:cNvSpPr txBox="1"/>
          <p:nvPr/>
        </p:nvSpPr>
        <p:spPr>
          <a:xfrm>
            <a:off x="559755" y="5345752"/>
            <a:ext cx="1074920" cy="338554"/>
          </a:xfrm>
          <a:prstGeom prst="rect">
            <a:avLst/>
          </a:prstGeom>
          <a:noFill/>
        </p:spPr>
        <p:txBody>
          <a:bodyPr wrap="square" anchor="ctr" anchorCtr="0">
            <a:spAutoFit/>
          </a:bodyPr>
          <a:lstStyle/>
          <a:p>
            <a:r>
              <a:rPr lang="ja-JP" sz="1600" b="1">
                <a:effectLst/>
                <a:latin typeface="Meiryo" panose="020B0604030504040204" pitchFamily="34" charset="-128"/>
                <a:ea typeface="Meiryo" panose="020B0604030504040204" pitchFamily="34" charset="-128"/>
                <a:cs typeface="Times New Roman" panose="02020603050405020304" pitchFamily="18" charset="0"/>
              </a:rPr>
              <a:t>一般家庭</a:t>
            </a:r>
            <a:endParaRPr lang="en-PH" sz="1600" b="1">
              <a:latin typeface="Meiryo" panose="020B0604030504040204" pitchFamily="34" charset="-128"/>
              <a:ea typeface="Meiryo" panose="020B0604030504040204" pitchFamily="34" charset="-128"/>
            </a:endParaRPr>
          </a:p>
        </p:txBody>
      </p:sp>
      <p:sp>
        <p:nvSpPr>
          <p:cNvPr id="16" name="TextBox 20">
            <a:extLst>
              <a:ext uri="{FF2B5EF4-FFF2-40B4-BE49-F238E27FC236}">
                <a16:creationId xmlns:a16="http://schemas.microsoft.com/office/drawing/2014/main" id="{94401C6B-6A08-53EF-9510-EFB90F47F867}"/>
              </a:ext>
            </a:extLst>
          </p:cNvPr>
          <p:cNvSpPr txBox="1"/>
          <p:nvPr/>
        </p:nvSpPr>
        <p:spPr>
          <a:xfrm>
            <a:off x="6194193" y="3579947"/>
            <a:ext cx="830037" cy="430887"/>
          </a:xfrm>
          <a:prstGeom prst="rect">
            <a:avLst/>
          </a:prstGeom>
          <a:noFill/>
        </p:spPr>
        <p:txBody>
          <a:bodyPr wrap="square">
            <a:spAutoFit/>
          </a:bodyPr>
          <a:lstStyle/>
          <a:p>
            <a:pPr marL="0" marR="0" algn="ctr">
              <a:spcBef>
                <a:spcPts val="0"/>
              </a:spcBef>
              <a:spcAft>
                <a:spcPts val="0"/>
              </a:spcAft>
            </a:pPr>
            <a:r>
              <a:rPr lang="ja-JP" sz="800" b="1" kern="100">
                <a:effectLst/>
                <a:latin typeface="Meiryo" panose="020B0604030504040204" pitchFamily="34" charset="-128"/>
                <a:ea typeface="Meiryo" panose="020B0604030504040204" pitchFamily="34" charset="-128"/>
                <a:cs typeface="Times New Roman" panose="02020603050405020304" pitchFamily="18" charset="0"/>
              </a:rPr>
              <a:t>発生量合計</a:t>
            </a:r>
            <a:endParaRPr lang="en-US" altLang="ja-JP" sz="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sz="1400" b="1" kern="100">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400" b="1" kern="100">
                <a:effectLst/>
                <a:latin typeface="Meiryo" panose="020B0604030504040204" pitchFamily="34" charset="-128"/>
                <a:ea typeface="Meiryo" panose="020B0604030504040204" pitchFamily="34" charset="-128"/>
                <a:cs typeface="Times New Roman" panose="02020603050405020304" pitchFamily="18" charset="0"/>
              </a:rPr>
              <a:t>31</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万トン</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7" name="TextBox 24">
            <a:extLst>
              <a:ext uri="{FF2B5EF4-FFF2-40B4-BE49-F238E27FC236}">
                <a16:creationId xmlns:a16="http://schemas.microsoft.com/office/drawing/2014/main" id="{CA381863-06EA-394A-AFD2-52285EC87941}"/>
              </a:ext>
            </a:extLst>
          </p:cNvPr>
          <p:cNvSpPr txBox="1"/>
          <p:nvPr/>
        </p:nvSpPr>
        <p:spPr>
          <a:xfrm>
            <a:off x="5656358" y="3189028"/>
            <a:ext cx="669227" cy="584775"/>
          </a:xfrm>
          <a:prstGeom prst="rect">
            <a:avLst/>
          </a:prstGeom>
          <a:noFill/>
        </p:spPr>
        <p:txBody>
          <a:bodyPr wrap="square">
            <a:spAutoFit/>
          </a:bodyPr>
          <a:lstStyle/>
          <a:p>
            <a:pPr marL="0" marR="0" algn="ctr">
              <a:spcBef>
                <a:spcPts val="0"/>
              </a:spcBef>
              <a:spcAft>
                <a:spcPts val="0"/>
              </a:spcAft>
            </a:pPr>
            <a:r>
              <a:rPr lang="ja-JP" sz="800" b="1" kern="100">
                <a:effectLst/>
                <a:latin typeface="Meiryo" panose="020B0604030504040204" pitchFamily="34" charset="-128"/>
                <a:ea typeface="Meiryo" panose="020B0604030504040204" pitchFamily="34" charset="-128"/>
                <a:cs typeface="Times New Roman" panose="02020603050405020304" pitchFamily="18" charset="0"/>
              </a:rPr>
              <a:t>外食産業</a:t>
            </a:r>
            <a:r>
              <a:rPr lang="en-US" sz="800" b="1"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66</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29</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 </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8" name="TextBox 25">
            <a:extLst>
              <a:ext uri="{FF2B5EF4-FFF2-40B4-BE49-F238E27FC236}">
                <a16:creationId xmlns:a16="http://schemas.microsoft.com/office/drawing/2014/main" id="{CAD382C9-B116-F96F-7EFB-E10140F71057}"/>
              </a:ext>
            </a:extLst>
          </p:cNvPr>
          <p:cNvSpPr txBox="1"/>
          <p:nvPr/>
        </p:nvSpPr>
        <p:spPr>
          <a:xfrm>
            <a:off x="6972404" y="3469802"/>
            <a:ext cx="767013" cy="584775"/>
          </a:xfrm>
          <a:prstGeom prst="rect">
            <a:avLst/>
          </a:prstGeom>
          <a:noFill/>
        </p:spPr>
        <p:txBody>
          <a:bodyPr wrap="square">
            <a:spAutoFit/>
          </a:bodyPr>
          <a:lstStyle/>
          <a:p>
            <a:pPr marL="0" marR="0" algn="ctr">
              <a:spcBef>
                <a:spcPts val="0"/>
              </a:spcBef>
              <a:spcAft>
                <a:spcPts val="0"/>
              </a:spcAft>
            </a:pPr>
            <a:r>
              <a:rPr lang="ja-JP" sz="800" b="1" kern="100">
                <a:effectLst/>
                <a:latin typeface="Meiryo" panose="020B0604030504040204" pitchFamily="34" charset="-128"/>
                <a:ea typeface="Meiryo" panose="020B0604030504040204" pitchFamily="34" charset="-128"/>
                <a:cs typeface="Times New Roman" panose="02020603050405020304" pitchFamily="18" charset="0"/>
              </a:rPr>
              <a:t>食品製造業</a:t>
            </a:r>
            <a:r>
              <a:rPr lang="en-US" sz="800" b="1" kern="100">
                <a:effectLst/>
                <a:latin typeface="Meiryo" panose="020B0604030504040204" pitchFamily="34" charset="-128"/>
                <a:ea typeface="Meiryo" panose="020B0604030504040204" pitchFamily="34" charset="-128"/>
                <a:cs typeface="Times New Roman" panose="02020603050405020304" pitchFamily="18" charset="0"/>
              </a:rPr>
              <a:t> </a:t>
            </a:r>
          </a:p>
          <a:p>
            <a:pPr marL="0" marR="0" algn="ctr">
              <a:spcBef>
                <a:spcPts val="0"/>
              </a:spcBef>
              <a:spcAft>
                <a:spcPts val="0"/>
              </a:spcAft>
            </a:pPr>
            <a:r>
              <a:rPr lang="en-US" sz="1200" b="1" u="sng" kern="100">
                <a:effectLst/>
                <a:latin typeface="Meiryo" panose="020B0604030504040204" pitchFamily="34" charset="-128"/>
                <a:ea typeface="Meiryo" panose="020B0604030504040204" pitchFamily="34" charset="-128"/>
                <a:cs typeface="Times New Roman" panose="02020603050405020304" pitchFamily="18" charset="0"/>
              </a:rPr>
              <a:t>1</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08</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47</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9" name="TextBox 27">
            <a:extLst>
              <a:ext uri="{FF2B5EF4-FFF2-40B4-BE49-F238E27FC236}">
                <a16:creationId xmlns:a16="http://schemas.microsoft.com/office/drawing/2014/main" id="{3D94349B-D700-A721-1BEF-0AA551748684}"/>
              </a:ext>
            </a:extLst>
          </p:cNvPr>
          <p:cNvSpPr txBox="1"/>
          <p:nvPr/>
        </p:nvSpPr>
        <p:spPr>
          <a:xfrm>
            <a:off x="5834476" y="4190306"/>
            <a:ext cx="711621" cy="584775"/>
          </a:xfrm>
          <a:prstGeom prst="rect">
            <a:avLst/>
          </a:prstGeom>
          <a:noFill/>
        </p:spPr>
        <p:txBody>
          <a:bodyPr wrap="square">
            <a:spAutoFit/>
          </a:bodyPr>
          <a:lstStyle/>
          <a:p>
            <a:pPr marL="0" marR="0" algn="ctr">
              <a:spcBef>
                <a:spcPts val="0"/>
              </a:spcBef>
              <a:spcAft>
                <a:spcPts val="0"/>
              </a:spcAft>
            </a:pPr>
            <a:r>
              <a:rPr lang="ja-JP" altLang="en-US" sz="800" b="1" kern="100">
                <a:effectLst/>
                <a:latin typeface="Meiryo" panose="020B0604030504040204" pitchFamily="34" charset="-128"/>
                <a:ea typeface="Meiryo" panose="020B0604030504040204" pitchFamily="34" charset="-128"/>
                <a:cs typeface="Times New Roman" panose="02020603050405020304" pitchFamily="18" charset="0"/>
              </a:rPr>
              <a:t>食品小売業</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48</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21</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20" name="TextBox 37">
            <a:extLst>
              <a:ext uri="{FF2B5EF4-FFF2-40B4-BE49-F238E27FC236}">
                <a16:creationId xmlns:a16="http://schemas.microsoft.com/office/drawing/2014/main" id="{5CF058B5-1AC5-CCBD-D764-AE760619B0D2}"/>
              </a:ext>
            </a:extLst>
          </p:cNvPr>
          <p:cNvSpPr txBox="1"/>
          <p:nvPr/>
        </p:nvSpPr>
        <p:spPr>
          <a:xfrm>
            <a:off x="6972404" y="4453407"/>
            <a:ext cx="725336" cy="584775"/>
          </a:xfrm>
          <a:prstGeom prst="rect">
            <a:avLst/>
          </a:prstGeom>
          <a:noFill/>
        </p:spPr>
        <p:txBody>
          <a:bodyPr wrap="square">
            <a:spAutoFit/>
          </a:bodyPr>
          <a:lstStyle/>
          <a:p>
            <a:pPr marL="0" marR="0" algn="ctr">
              <a:spcBef>
                <a:spcPts val="0"/>
              </a:spcBef>
              <a:spcAft>
                <a:spcPts val="0"/>
              </a:spcAft>
            </a:pPr>
            <a:r>
              <a:rPr lang="ja-JP" altLang="en-US" sz="800" b="1" kern="100">
                <a:effectLst/>
                <a:latin typeface="Meiryo" panose="020B0604030504040204" pitchFamily="34" charset="-128"/>
                <a:ea typeface="Meiryo" panose="020B0604030504040204" pitchFamily="34" charset="-128"/>
                <a:cs typeface="Times New Roman" panose="02020603050405020304" pitchFamily="18" charset="0"/>
              </a:rPr>
              <a:t>食品卸売業</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9</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4</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cxnSp>
        <p:nvCxnSpPr>
          <p:cNvPr id="39" name="Connector: Elbow 57">
            <a:extLst>
              <a:ext uri="{FF2B5EF4-FFF2-40B4-BE49-F238E27FC236}">
                <a16:creationId xmlns:a16="http://schemas.microsoft.com/office/drawing/2014/main" id="{A2793BC5-2614-4E66-DF87-88940F855E4A}"/>
              </a:ext>
            </a:extLst>
          </p:cNvPr>
          <p:cNvCxnSpPr>
            <a:cxnSpLocks/>
            <a:stCxn id="20" idx="1"/>
          </p:cNvCxnSpPr>
          <p:nvPr/>
        </p:nvCxnSpPr>
        <p:spPr bwMode="auto">
          <a:xfrm rot="10800000">
            <a:off x="6702496" y="4475705"/>
            <a:ext cx="269909" cy="270091"/>
          </a:xfrm>
          <a:prstGeom prst="bentConnector2">
            <a:avLst/>
          </a:prstGeom>
          <a:ln cap="rnd">
            <a:prstDash val="sysDash"/>
            <a:headEnd type="oval" w="med" len="med"/>
            <a:tailEnd type="oval" w="sm" len="sm"/>
          </a:ln>
        </p:spPr>
        <p:style>
          <a:lnRef idx="1">
            <a:schemeClr val="accent6"/>
          </a:lnRef>
          <a:fillRef idx="0">
            <a:schemeClr val="accent6"/>
          </a:fillRef>
          <a:effectRef idx="0">
            <a:schemeClr val="accent6"/>
          </a:effectRef>
          <a:fontRef idx="minor">
            <a:schemeClr val="tx1"/>
          </a:fontRef>
        </p:style>
      </p:cxnSp>
      <p:sp>
        <p:nvSpPr>
          <p:cNvPr id="40" name="TextBox 62">
            <a:extLst>
              <a:ext uri="{FF2B5EF4-FFF2-40B4-BE49-F238E27FC236}">
                <a16:creationId xmlns:a16="http://schemas.microsoft.com/office/drawing/2014/main" id="{58B7A603-6995-EDB6-C33C-5F7CD0B4A55A}"/>
              </a:ext>
            </a:extLst>
          </p:cNvPr>
          <p:cNvSpPr txBox="1"/>
          <p:nvPr/>
        </p:nvSpPr>
        <p:spPr>
          <a:xfrm>
            <a:off x="6140620" y="6038639"/>
            <a:ext cx="856054" cy="430887"/>
          </a:xfrm>
          <a:prstGeom prst="rect">
            <a:avLst/>
          </a:prstGeom>
          <a:noFill/>
        </p:spPr>
        <p:txBody>
          <a:bodyPr wrap="square">
            <a:spAutoFit/>
          </a:bodyPr>
          <a:lstStyle/>
          <a:p>
            <a:pPr marL="0" marR="0" algn="ctr">
              <a:spcBef>
                <a:spcPts val="0"/>
              </a:spcBef>
              <a:spcAft>
                <a:spcPts val="0"/>
              </a:spcAft>
            </a:pPr>
            <a:r>
              <a:rPr lang="ja-JP" sz="800" b="1" kern="100">
                <a:effectLst/>
                <a:latin typeface="Meiryo" panose="020B0604030504040204" pitchFamily="34" charset="-128"/>
                <a:ea typeface="Meiryo" panose="020B0604030504040204" pitchFamily="34" charset="-128"/>
                <a:cs typeface="Times New Roman" panose="02020603050405020304" pitchFamily="18" charset="0"/>
              </a:rPr>
              <a:t>発生量合計</a:t>
            </a:r>
            <a:endParaRPr lang="en-US" altLang="ja-JP" sz="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sz="1400" b="1" kern="100">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400" b="1" kern="100">
                <a:effectLst/>
                <a:latin typeface="Meiryo" panose="020B0604030504040204" pitchFamily="34" charset="-128"/>
                <a:ea typeface="Meiryo" panose="020B0604030504040204" pitchFamily="34" charset="-128"/>
                <a:cs typeface="Times New Roman" panose="02020603050405020304" pitchFamily="18" charset="0"/>
              </a:rPr>
              <a:t>33</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万トン</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2" name="TextBox 63">
            <a:extLst>
              <a:ext uri="{FF2B5EF4-FFF2-40B4-BE49-F238E27FC236}">
                <a16:creationId xmlns:a16="http://schemas.microsoft.com/office/drawing/2014/main" id="{1AF59209-DA1A-441C-CA10-CF700EA107AF}"/>
              </a:ext>
            </a:extLst>
          </p:cNvPr>
          <p:cNvSpPr txBox="1"/>
          <p:nvPr/>
        </p:nvSpPr>
        <p:spPr>
          <a:xfrm>
            <a:off x="6950542" y="5863563"/>
            <a:ext cx="778681" cy="584775"/>
          </a:xfrm>
          <a:prstGeom prst="rect">
            <a:avLst/>
          </a:prstGeom>
          <a:noFill/>
        </p:spPr>
        <p:txBody>
          <a:bodyPr wrap="square">
            <a:spAutoFit/>
          </a:bodyPr>
          <a:lstStyle/>
          <a:p>
            <a:pPr marL="0" marR="0" algn="ctr">
              <a:spcBef>
                <a:spcPts val="0"/>
              </a:spcBef>
              <a:spcAft>
                <a:spcPts val="0"/>
              </a:spcAft>
            </a:pPr>
            <a:r>
              <a:rPr lang="ja-JP" altLang="en-US" sz="800" b="1" kern="100">
                <a:effectLst/>
                <a:latin typeface="Meiryo" panose="020B0604030504040204" pitchFamily="34" charset="-128"/>
                <a:ea typeface="Meiryo" panose="020B0604030504040204" pitchFamily="34" charset="-128"/>
                <a:cs typeface="Times New Roman" panose="02020603050405020304" pitchFamily="18" charset="0"/>
              </a:rPr>
              <a:t>直接廃棄</a:t>
            </a:r>
            <a:endParaRPr lang="en-US" altLang="ja-JP" sz="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sz="1200" b="1" u="sng" kern="100">
                <a:effectLst/>
                <a:latin typeface="Meiryo" panose="020B0604030504040204" pitchFamily="34" charset="-128"/>
                <a:ea typeface="Meiryo" panose="020B0604030504040204" pitchFamily="34" charset="-128"/>
                <a:cs typeface="Times New Roman" panose="02020603050405020304" pitchFamily="18" charset="0"/>
              </a:rPr>
              <a:t>1</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00</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43</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 </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6" name="TextBox 64">
            <a:extLst>
              <a:ext uri="{FF2B5EF4-FFF2-40B4-BE49-F238E27FC236}">
                <a16:creationId xmlns:a16="http://schemas.microsoft.com/office/drawing/2014/main" id="{54927F4A-A85A-CAEB-733F-DDAF6F996872}"/>
              </a:ext>
            </a:extLst>
          </p:cNvPr>
          <p:cNvSpPr txBox="1"/>
          <p:nvPr/>
        </p:nvSpPr>
        <p:spPr>
          <a:xfrm>
            <a:off x="5603648" y="6418777"/>
            <a:ext cx="778681" cy="584775"/>
          </a:xfrm>
          <a:prstGeom prst="rect">
            <a:avLst/>
          </a:prstGeom>
          <a:noFill/>
        </p:spPr>
        <p:txBody>
          <a:bodyPr wrap="square">
            <a:spAutoFit/>
          </a:bodyPr>
          <a:lstStyle/>
          <a:p>
            <a:pPr marL="0" marR="0" algn="ctr">
              <a:spcBef>
                <a:spcPts val="0"/>
              </a:spcBef>
              <a:spcAft>
                <a:spcPts val="0"/>
              </a:spcAft>
            </a:pPr>
            <a:r>
              <a:rPr lang="ja-JP" altLang="en-US" sz="800" b="1" kern="100">
                <a:effectLst/>
                <a:latin typeface="Meiryo" panose="020B0604030504040204" pitchFamily="34" charset="-128"/>
                <a:ea typeface="Meiryo" panose="020B0604030504040204" pitchFamily="34" charset="-128"/>
                <a:cs typeface="Times New Roman" panose="02020603050405020304" pitchFamily="18" charset="0"/>
              </a:rPr>
              <a:t>食べ残し</a:t>
            </a:r>
            <a:endParaRPr lang="en-US" altLang="ja-JP" sz="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97</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42</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7" name="TextBox 65">
            <a:extLst>
              <a:ext uri="{FF2B5EF4-FFF2-40B4-BE49-F238E27FC236}">
                <a16:creationId xmlns:a16="http://schemas.microsoft.com/office/drawing/2014/main" id="{E788B074-7C52-8E4A-8899-7C1F9A9DE5C0}"/>
              </a:ext>
            </a:extLst>
          </p:cNvPr>
          <p:cNvSpPr txBox="1"/>
          <p:nvPr/>
        </p:nvSpPr>
        <p:spPr>
          <a:xfrm>
            <a:off x="5885638" y="5307963"/>
            <a:ext cx="718943" cy="584775"/>
          </a:xfrm>
          <a:prstGeom prst="rect">
            <a:avLst/>
          </a:prstGeom>
          <a:noFill/>
        </p:spPr>
        <p:txBody>
          <a:bodyPr wrap="square">
            <a:spAutoFit/>
          </a:bodyPr>
          <a:lstStyle/>
          <a:p>
            <a:pPr marL="0" marR="0" algn="ctr">
              <a:spcBef>
                <a:spcPts val="0"/>
              </a:spcBef>
              <a:spcAft>
                <a:spcPts val="0"/>
              </a:spcAft>
            </a:pPr>
            <a:r>
              <a:rPr lang="ja-JP" altLang="en-US" sz="800" b="1" kern="100">
                <a:effectLst/>
                <a:latin typeface="Meiryo" panose="020B0604030504040204" pitchFamily="34" charset="-128"/>
                <a:ea typeface="Meiryo" panose="020B0604030504040204" pitchFamily="34" charset="-128"/>
                <a:cs typeface="Times New Roman" panose="02020603050405020304" pitchFamily="18" charset="0"/>
              </a:rPr>
              <a:t>過剰除去</a:t>
            </a:r>
            <a:endParaRPr lang="en-US" altLang="ja-JP" sz="8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sz="1200" b="1" u="sng" kern="100">
                <a:effectLst/>
                <a:latin typeface="Meiryo" panose="020B0604030504040204" pitchFamily="34" charset="-128"/>
                <a:ea typeface="Meiryo" panose="020B0604030504040204" pitchFamily="34" charset="-128"/>
                <a:cs typeface="Times New Roman" panose="02020603050405020304" pitchFamily="18" charset="0"/>
              </a:rPr>
              <a:t>3</a:t>
            </a:r>
            <a:r>
              <a:rPr lang="en-US" altLang="ja-JP" sz="1200" b="1" u="sng" kern="100">
                <a:effectLst/>
                <a:latin typeface="Meiryo" panose="020B0604030504040204" pitchFamily="34" charset="-128"/>
                <a:ea typeface="Meiryo" panose="020B0604030504040204" pitchFamily="34" charset="-128"/>
                <a:cs typeface="Times New Roman" panose="02020603050405020304" pitchFamily="18" charset="0"/>
              </a:rPr>
              <a:t>6</a:t>
            </a:r>
            <a:r>
              <a:rPr lang="ja-JP" sz="700" b="1" u="sng" kern="100">
                <a:effectLst/>
                <a:latin typeface="Meiryo" panose="020B0604030504040204" pitchFamily="34" charset="-128"/>
                <a:ea typeface="Meiryo" panose="020B0604030504040204" pitchFamily="34" charset="-128"/>
                <a:cs typeface="Times New Roman" panose="02020603050405020304" pitchFamily="18" charset="0"/>
              </a:rPr>
              <a:t>万トン</a:t>
            </a:r>
            <a:r>
              <a:rPr lang="en-US" sz="700" b="1" u="sng" kern="100">
                <a:effectLst/>
                <a:latin typeface="Meiryo" panose="020B0604030504040204" pitchFamily="34" charset="-128"/>
                <a:ea typeface="Meiryo" panose="020B0604030504040204" pitchFamily="34" charset="-128"/>
                <a:cs typeface="Times New Roman" panose="02020603050405020304" pitchFamily="18" charset="0"/>
              </a:rPr>
              <a:t> </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15</a:t>
            </a:r>
            <a:r>
              <a:rPr lang="ja-JP" sz="700" b="1" kern="100">
                <a:effectLst/>
                <a:latin typeface="Meiryo" panose="020B0604030504040204" pitchFamily="34" charset="-128"/>
                <a:ea typeface="Meiryo" panose="020B0604030504040204" pitchFamily="34" charset="-128"/>
                <a:cs typeface="Times New Roman" panose="02020603050405020304" pitchFamily="18" charset="0"/>
              </a:rPr>
              <a:t>％</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54" name="Flowchart: Terminator 51">
            <a:extLst>
              <a:ext uri="{FF2B5EF4-FFF2-40B4-BE49-F238E27FC236}">
                <a16:creationId xmlns:a16="http://schemas.microsoft.com/office/drawing/2014/main" id="{52659415-611C-4216-27F6-B1B0A5865883}"/>
              </a:ext>
            </a:extLst>
          </p:cNvPr>
          <p:cNvSpPr/>
          <p:nvPr/>
        </p:nvSpPr>
        <p:spPr bwMode="auto">
          <a:xfrm>
            <a:off x="1787486" y="6487161"/>
            <a:ext cx="1321608" cy="503282"/>
          </a:xfrm>
          <a:prstGeom prst="flowChartTerminator">
            <a:avLst/>
          </a:prstGeom>
          <a:solidFill>
            <a:srgbClr val="F5D0B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16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5" name="TextBox 52">
            <a:extLst>
              <a:ext uri="{FF2B5EF4-FFF2-40B4-BE49-F238E27FC236}">
                <a16:creationId xmlns:a16="http://schemas.microsoft.com/office/drawing/2014/main" id="{AA84F36D-4FAA-0412-DBB0-7F5B77469B00}"/>
              </a:ext>
            </a:extLst>
          </p:cNvPr>
          <p:cNvSpPr txBox="1"/>
          <p:nvPr/>
        </p:nvSpPr>
        <p:spPr>
          <a:xfrm>
            <a:off x="1752967" y="6527500"/>
            <a:ext cx="1393817" cy="415498"/>
          </a:xfrm>
          <a:prstGeom prst="rect">
            <a:avLst/>
          </a:prstGeom>
          <a:noFill/>
        </p:spPr>
        <p:txBody>
          <a:bodyPr wrap="square">
            <a:spAutoFit/>
          </a:bodyPr>
          <a:lstStyle/>
          <a:p>
            <a:pPr algn="ctr"/>
            <a:r>
              <a:rPr lang="ja-JP" sz="1050" b="1">
                <a:effectLst/>
                <a:latin typeface="Meiryo" panose="020B0604030504040204" pitchFamily="34" charset="-128"/>
                <a:ea typeface="Meiryo" panose="020B0604030504040204" pitchFamily="34" charset="-128"/>
                <a:cs typeface="Times New Roman" panose="02020603050405020304" pitchFamily="18" charset="0"/>
              </a:rPr>
              <a:t>食品ロス</a:t>
            </a:r>
            <a:r>
              <a:rPr lang="ja-JP" altLang="en-US" sz="1050" b="1">
                <a:effectLst/>
                <a:latin typeface="Meiryo" panose="020B0604030504040204" pitchFamily="34" charset="-128"/>
                <a:ea typeface="Meiryo" panose="020B0604030504040204" pitchFamily="34" charset="-128"/>
                <a:cs typeface="Times New Roman" panose="02020603050405020304" pitchFamily="18" charset="0"/>
              </a:rPr>
              <a:t>量</a:t>
            </a:r>
            <a:endParaRPr lang="en-US" altLang="ja-JP" sz="1050" b="1">
              <a:effectLst/>
              <a:latin typeface="Meiryo" panose="020B0604030504040204" pitchFamily="34" charset="-128"/>
              <a:ea typeface="Meiryo" panose="020B0604030504040204" pitchFamily="34" charset="-128"/>
              <a:cs typeface="Times New Roman" panose="02020603050405020304" pitchFamily="18" charset="0"/>
            </a:endParaRPr>
          </a:p>
          <a:p>
            <a:pPr algn="ctr"/>
            <a:r>
              <a:rPr lang="en-US" altLang="ja-JP" sz="1050" b="1">
                <a:latin typeface="Meiryo" panose="020B0604030504040204" pitchFamily="34" charset="-128"/>
                <a:ea typeface="Meiryo" panose="020B0604030504040204" pitchFamily="34" charset="-128"/>
                <a:cs typeface="Times New Roman" panose="02020603050405020304" pitchFamily="18" charset="0"/>
              </a:rPr>
              <a:t>(</a:t>
            </a:r>
            <a:r>
              <a:rPr lang="ja-JP" altLang="en-US" sz="1050" b="1">
                <a:latin typeface="Meiryo" panose="020B0604030504040204" pitchFamily="34" charset="-128"/>
                <a:ea typeface="Meiryo" panose="020B0604030504040204" pitchFamily="34" charset="-128"/>
                <a:cs typeface="Times New Roman" panose="02020603050405020304" pitchFamily="18" charset="0"/>
              </a:rPr>
              <a:t>国民一人当たり</a:t>
            </a:r>
            <a:r>
              <a:rPr lang="en-US" altLang="ja-JP" sz="1050" b="1">
                <a:latin typeface="Meiryo" panose="020B0604030504040204" pitchFamily="34" charset="-128"/>
                <a:ea typeface="Meiryo" panose="020B0604030504040204" pitchFamily="34" charset="-128"/>
                <a:cs typeface="Times New Roman" panose="02020603050405020304" pitchFamily="18" charset="0"/>
              </a:rPr>
              <a:t>)</a:t>
            </a:r>
            <a:endParaRPr lang="en-PH" sz="400" b="1">
              <a:latin typeface="Meiryo" panose="020B0604030504040204" pitchFamily="34" charset="-128"/>
              <a:ea typeface="Meiryo" panose="020B0604030504040204" pitchFamily="34" charset="-128"/>
            </a:endParaRPr>
          </a:p>
        </p:txBody>
      </p:sp>
      <p:sp>
        <p:nvSpPr>
          <p:cNvPr id="51" name="二等辺三角形 50">
            <a:extLst>
              <a:ext uri="{FF2B5EF4-FFF2-40B4-BE49-F238E27FC236}">
                <a16:creationId xmlns:a16="http://schemas.microsoft.com/office/drawing/2014/main" id="{80C21F0D-A31E-0501-E9F8-6D1524A3970F}"/>
              </a:ext>
            </a:extLst>
          </p:cNvPr>
          <p:cNvSpPr/>
          <p:nvPr/>
        </p:nvSpPr>
        <p:spPr bwMode="auto">
          <a:xfrm rot="10800000">
            <a:off x="3870467" y="6249855"/>
            <a:ext cx="561975" cy="248257"/>
          </a:xfrm>
          <a:prstGeom prst="triangle">
            <a:avLst>
              <a:gd name="adj" fmla="val 60170"/>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9" name="テキスト ボックス 58">
            <a:extLst>
              <a:ext uri="{FF2B5EF4-FFF2-40B4-BE49-F238E27FC236}">
                <a16:creationId xmlns:a16="http://schemas.microsoft.com/office/drawing/2014/main" id="{213DBA82-E1BB-0033-404C-0BBCF8B77D12}"/>
              </a:ext>
            </a:extLst>
          </p:cNvPr>
          <p:cNvSpPr txBox="1"/>
          <p:nvPr/>
        </p:nvSpPr>
        <p:spPr>
          <a:xfrm>
            <a:off x="5580918" y="2293431"/>
            <a:ext cx="3185486" cy="369332"/>
          </a:xfrm>
          <a:prstGeom prst="rect">
            <a:avLst/>
          </a:prstGeom>
          <a:noFill/>
        </p:spPr>
        <p:txBody>
          <a:bodyPr wrap="square" rtlCol="0">
            <a:spAutoFit/>
          </a:bodyPr>
          <a:lstStyle/>
          <a:p>
            <a:r>
              <a:rPr kumimoji="1" lang="ja-JP" altLang="en-US" sz="1800" b="1">
                <a:solidFill>
                  <a:srgbClr val="F79646"/>
                </a:solidFill>
                <a:latin typeface="Meiryo" panose="020B0604030504040204" pitchFamily="34" charset="-128"/>
                <a:ea typeface="Meiryo" panose="020B0604030504040204" pitchFamily="34" charset="-128"/>
              </a:rPr>
              <a:t>食品ロスの内訳</a:t>
            </a:r>
            <a:r>
              <a:rPr kumimoji="1" lang="en-US" altLang="ja-JP" sz="1400" b="1">
                <a:solidFill>
                  <a:srgbClr val="F79646"/>
                </a:solidFill>
                <a:latin typeface="Meiryo" panose="020B0604030504040204" pitchFamily="34" charset="-128"/>
                <a:ea typeface="Meiryo" panose="020B0604030504040204" pitchFamily="34" charset="-128"/>
              </a:rPr>
              <a:t>(2023</a:t>
            </a:r>
            <a:r>
              <a:rPr kumimoji="1" lang="ja-JP" altLang="en-US" sz="1400" b="1">
                <a:solidFill>
                  <a:srgbClr val="F79646"/>
                </a:solidFill>
                <a:latin typeface="Meiryo" panose="020B0604030504040204" pitchFamily="34" charset="-128"/>
                <a:ea typeface="Meiryo" panose="020B0604030504040204" pitchFamily="34" charset="-128"/>
              </a:rPr>
              <a:t>年度</a:t>
            </a:r>
            <a:r>
              <a:rPr kumimoji="1" lang="en-US" altLang="ja-JP" sz="1400" b="1">
                <a:solidFill>
                  <a:srgbClr val="F79646"/>
                </a:solidFill>
                <a:latin typeface="Meiryo" panose="020B0604030504040204" pitchFamily="34" charset="-128"/>
                <a:ea typeface="Meiryo" panose="020B0604030504040204" pitchFamily="34" charset="-128"/>
              </a:rPr>
              <a:t>)</a:t>
            </a:r>
            <a:endParaRPr kumimoji="1" lang="ja-JP" altLang="en-US" sz="1800" b="1">
              <a:solidFill>
                <a:srgbClr val="F79646"/>
              </a:solidFill>
              <a:latin typeface="Meiryo" panose="020B0604030504040204" pitchFamily="34" charset="-128"/>
              <a:ea typeface="Meiryo" panose="020B0604030504040204" pitchFamily="34" charset="-128"/>
            </a:endParaRPr>
          </a:p>
        </p:txBody>
      </p:sp>
      <p:sp>
        <p:nvSpPr>
          <p:cNvPr id="60" name="楕円 59">
            <a:extLst>
              <a:ext uri="{FF2B5EF4-FFF2-40B4-BE49-F238E27FC236}">
                <a16:creationId xmlns:a16="http://schemas.microsoft.com/office/drawing/2014/main" id="{F3B11AAD-AE27-2E0F-CD85-F7BA66D7A364}"/>
              </a:ext>
            </a:extLst>
          </p:cNvPr>
          <p:cNvSpPr/>
          <p:nvPr/>
        </p:nvSpPr>
        <p:spPr bwMode="auto">
          <a:xfrm>
            <a:off x="3174855" y="6332800"/>
            <a:ext cx="856951" cy="853024"/>
          </a:xfrm>
          <a:prstGeom prst="ellipse">
            <a:avLst/>
          </a:prstGeom>
          <a:noFill/>
          <a:ln w="19050" cap="flat" cmpd="sng" algn="ctr">
            <a:solidFill>
              <a:srgbClr val="F796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1" name="TextBox 64">
            <a:extLst>
              <a:ext uri="{FF2B5EF4-FFF2-40B4-BE49-F238E27FC236}">
                <a16:creationId xmlns:a16="http://schemas.microsoft.com/office/drawing/2014/main" id="{6059E5E5-C3AF-22F6-858E-D1C81CEFD2AF}"/>
              </a:ext>
            </a:extLst>
          </p:cNvPr>
          <p:cNvSpPr txBox="1"/>
          <p:nvPr/>
        </p:nvSpPr>
        <p:spPr>
          <a:xfrm>
            <a:off x="3181918" y="6670490"/>
            <a:ext cx="900689" cy="276999"/>
          </a:xfrm>
          <a:prstGeom prst="rect">
            <a:avLst/>
          </a:prstGeom>
          <a:noFill/>
        </p:spPr>
        <p:txBody>
          <a:bodyPr wrap="square">
            <a:spAutoFit/>
          </a:bodyPr>
          <a:lstStyle/>
          <a:p>
            <a:pPr marL="0" marR="0" algn="ctr">
              <a:spcBef>
                <a:spcPts val="0"/>
              </a:spcBef>
              <a:spcAft>
                <a:spcPts val="0"/>
              </a:spcAft>
            </a:pPr>
            <a:r>
              <a:rPr lang="ja-JP" altLang="en-US" sz="800" b="1" u="sng" kern="100">
                <a:latin typeface="Meiryo" panose="020B0604030504040204" pitchFamily="34" charset="-128"/>
                <a:ea typeface="Meiryo" panose="020B0604030504040204" pitchFamily="34" charset="-128"/>
                <a:cs typeface="Times New Roman" panose="02020603050405020304" pitchFamily="18" charset="0"/>
              </a:rPr>
              <a:t>年間</a:t>
            </a:r>
            <a:r>
              <a:rPr lang="en-US" altLang="ja-JP" sz="1200" b="1" u="sng"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37</a:t>
            </a:r>
            <a:r>
              <a:rPr lang="en-US" altLang="ja-JP" sz="800" b="1" u="sng" kern="100">
                <a:effectLst/>
                <a:latin typeface="Meiryo" panose="020B0604030504040204" pitchFamily="34" charset="-128"/>
                <a:ea typeface="Meiryo" panose="020B0604030504040204" pitchFamily="34" charset="-128"/>
                <a:cs typeface="Times New Roman" panose="02020603050405020304" pitchFamily="18" charset="0"/>
              </a:rPr>
              <a:t>kg</a:t>
            </a:r>
          </a:p>
        </p:txBody>
      </p:sp>
      <p:sp>
        <p:nvSpPr>
          <p:cNvPr id="63" name="TextBox 64">
            <a:extLst>
              <a:ext uri="{FF2B5EF4-FFF2-40B4-BE49-F238E27FC236}">
                <a16:creationId xmlns:a16="http://schemas.microsoft.com/office/drawing/2014/main" id="{CB563D08-7DEB-446C-9EA4-FFD73EDCBE1D}"/>
              </a:ext>
            </a:extLst>
          </p:cNvPr>
          <p:cNvSpPr txBox="1"/>
          <p:nvPr/>
        </p:nvSpPr>
        <p:spPr>
          <a:xfrm>
            <a:off x="4119681" y="6526632"/>
            <a:ext cx="900688" cy="492443"/>
          </a:xfrm>
          <a:prstGeom prst="rect">
            <a:avLst/>
          </a:prstGeom>
          <a:noFill/>
        </p:spPr>
        <p:txBody>
          <a:bodyPr wrap="square">
            <a:spAutoFit/>
          </a:bodyPr>
          <a:lstStyle/>
          <a:p>
            <a:pPr marL="0" marR="0" algn="ctr">
              <a:spcBef>
                <a:spcPts val="0"/>
              </a:spcBef>
              <a:spcAft>
                <a:spcPts val="0"/>
              </a:spcAft>
            </a:pPr>
            <a:r>
              <a:rPr lang="ja-JP" altLang="en-US" sz="800" b="1" u="sng" kern="100">
                <a:effectLst/>
                <a:latin typeface="Meiryo" panose="020B0604030504040204" pitchFamily="34" charset="-128"/>
                <a:ea typeface="Meiryo" panose="020B0604030504040204" pitchFamily="34" charset="-128"/>
                <a:cs typeface="Times New Roman" panose="02020603050405020304" pitchFamily="18" charset="0"/>
              </a:rPr>
              <a:t>毎日</a:t>
            </a:r>
            <a:r>
              <a:rPr lang="en-US" altLang="ja-JP" sz="1200" b="1" u="sng"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102</a:t>
            </a:r>
            <a:r>
              <a:rPr lang="en-US" altLang="ja-JP" sz="800" b="1" u="sng" kern="100">
                <a:effectLst/>
                <a:latin typeface="Meiryo" panose="020B0604030504040204" pitchFamily="34" charset="-128"/>
                <a:ea typeface="Meiryo" panose="020B0604030504040204" pitchFamily="34" charset="-128"/>
                <a:cs typeface="Times New Roman" panose="02020603050405020304" pitchFamily="18" charset="0"/>
              </a:rPr>
              <a:t>g</a:t>
            </a:r>
          </a:p>
          <a:p>
            <a:pPr marL="0" marR="0" algn="ctr">
              <a:spcBef>
                <a:spcPts val="0"/>
              </a:spcBef>
              <a:spcAft>
                <a:spcPts val="0"/>
              </a:spcAft>
            </a:pPr>
            <a:r>
              <a:rPr lang="ja-JP" altLang="en-US" sz="700" b="1" kern="100">
                <a:latin typeface="Meiryo" panose="020B0604030504040204" pitchFamily="34" charset="-128"/>
                <a:ea typeface="Meiryo" panose="020B0604030504040204" pitchFamily="34" charset="-128"/>
                <a:cs typeface="Times New Roman" panose="02020603050405020304" pitchFamily="18" charset="0"/>
              </a:rPr>
              <a:t>おにぎり一個分の</a:t>
            </a:r>
            <a:endParaRPr lang="en-US" altLang="ja-JP" sz="7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ja-JP" altLang="en-US" sz="700" b="1" kern="100">
                <a:effectLst/>
                <a:latin typeface="Meiryo" panose="020B0604030504040204" pitchFamily="34" charset="-128"/>
                <a:ea typeface="Meiryo" panose="020B0604030504040204" pitchFamily="34" charset="-128"/>
                <a:cs typeface="Times New Roman" panose="02020603050405020304" pitchFamily="18" charset="0"/>
              </a:rPr>
              <a:t>食べものに相当</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64" name="矢印: 下 63">
            <a:extLst>
              <a:ext uri="{FF2B5EF4-FFF2-40B4-BE49-F238E27FC236}">
                <a16:creationId xmlns:a16="http://schemas.microsoft.com/office/drawing/2014/main" id="{F72792DB-F750-7241-2052-661F9856EFE4}"/>
              </a:ext>
            </a:extLst>
          </p:cNvPr>
          <p:cNvSpPr/>
          <p:nvPr/>
        </p:nvSpPr>
        <p:spPr bwMode="auto">
          <a:xfrm>
            <a:off x="3853806" y="6116643"/>
            <a:ext cx="561976" cy="320949"/>
          </a:xfrm>
          <a:prstGeom prst="downArrow">
            <a:avLst/>
          </a:prstGeom>
          <a:solidFill>
            <a:schemeClr val="accent2">
              <a:lumMod val="20000"/>
              <a:lumOff val="80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71" name="スライド番号プレースホルダ 3">
            <a:extLst>
              <a:ext uri="{FF2B5EF4-FFF2-40B4-BE49-F238E27FC236}">
                <a16:creationId xmlns:a16="http://schemas.microsoft.com/office/drawing/2014/main" id="{C202E407-F41F-B468-96B6-B889A617F38A}"/>
              </a:ext>
            </a:extLst>
          </p:cNvPr>
          <p:cNvSpPr txBox="1">
            <a:spLocks noGrp="1"/>
          </p:cNvSpPr>
          <p:nvPr/>
        </p:nvSpPr>
        <p:spPr bwMode="auto">
          <a:xfrm>
            <a:off x="10244529"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02</a:t>
            </a:r>
          </a:p>
        </p:txBody>
      </p:sp>
      <p:cxnSp>
        <p:nvCxnSpPr>
          <p:cNvPr id="73" name="直線コネクタ 72">
            <a:extLst>
              <a:ext uri="{FF2B5EF4-FFF2-40B4-BE49-F238E27FC236}">
                <a16:creationId xmlns:a16="http://schemas.microsoft.com/office/drawing/2014/main" id="{A74C45B0-40CF-1C1A-C132-98822296E4FC}"/>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1" name="角丸四角形 20">
            <a:extLst>
              <a:ext uri="{FF2B5EF4-FFF2-40B4-BE49-F238E27FC236}">
                <a16:creationId xmlns:a16="http://schemas.microsoft.com/office/drawing/2014/main" id="{84BBC8F3-F68E-ABDD-4ABF-F68FD4DFC7AD}"/>
              </a:ext>
            </a:extLst>
          </p:cNvPr>
          <p:cNvSpPr/>
          <p:nvPr/>
        </p:nvSpPr>
        <p:spPr bwMode="auto">
          <a:xfrm>
            <a:off x="3525916" y="2871813"/>
            <a:ext cx="1297788" cy="269908"/>
          </a:xfrm>
          <a:prstGeom prst="round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6" name="TextBox 31">
            <a:extLst>
              <a:ext uri="{FF2B5EF4-FFF2-40B4-BE49-F238E27FC236}">
                <a16:creationId xmlns:a16="http://schemas.microsoft.com/office/drawing/2014/main" id="{FBCEC930-782E-AA0B-050D-532CA62B04F2}"/>
              </a:ext>
            </a:extLst>
          </p:cNvPr>
          <p:cNvSpPr txBox="1"/>
          <p:nvPr/>
        </p:nvSpPr>
        <p:spPr>
          <a:xfrm>
            <a:off x="3427712" y="2891162"/>
            <a:ext cx="1477304" cy="276999"/>
          </a:xfrm>
          <a:prstGeom prst="rect">
            <a:avLst/>
          </a:prstGeom>
          <a:noFill/>
        </p:spPr>
        <p:txBody>
          <a:bodyPr wrap="square">
            <a:spAutoFit/>
          </a:bodyPr>
          <a:lstStyle/>
          <a:p>
            <a:pPr algn="ctr"/>
            <a:r>
              <a:rPr lang="ja-JP" sz="1200" b="1">
                <a:solidFill>
                  <a:schemeClr val="accent2">
                    <a:lumMod val="60000"/>
                    <a:lumOff val="40000"/>
                  </a:schemeClr>
                </a:solidFill>
                <a:effectLst/>
                <a:latin typeface="Meiryo" panose="020B0604030504040204" pitchFamily="34" charset="-128"/>
                <a:ea typeface="Meiryo" panose="020B0604030504040204" pitchFamily="34" charset="-128"/>
                <a:cs typeface="Times New Roman" panose="02020603050405020304" pitchFamily="18" charset="0"/>
              </a:rPr>
              <a:t>うち食品ロス</a:t>
            </a:r>
            <a:r>
              <a:rPr lang="ja-JP" altLang="en-US" sz="1200" b="1">
                <a:solidFill>
                  <a:schemeClr val="accent2">
                    <a:lumMod val="60000"/>
                    <a:lumOff val="40000"/>
                  </a:schemeClr>
                </a:solidFill>
                <a:effectLst/>
                <a:latin typeface="Meiryo" panose="020B0604030504040204" pitchFamily="34" charset="-128"/>
                <a:ea typeface="Meiryo" panose="020B0604030504040204" pitchFamily="34" charset="-128"/>
                <a:cs typeface="Times New Roman" panose="02020603050405020304" pitchFamily="18" charset="0"/>
              </a:rPr>
              <a:t>の量</a:t>
            </a:r>
            <a:endParaRPr lang="en-US" altLang="ja-JP" sz="1200" b="1">
              <a:solidFill>
                <a:schemeClr val="accent2">
                  <a:lumMod val="60000"/>
                  <a:lumOff val="40000"/>
                </a:schemeClr>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4" name="角丸四角形 33">
            <a:extLst>
              <a:ext uri="{FF2B5EF4-FFF2-40B4-BE49-F238E27FC236}">
                <a16:creationId xmlns:a16="http://schemas.microsoft.com/office/drawing/2014/main" id="{D124C77F-D94C-86E3-7781-F85CD1474A2A}"/>
              </a:ext>
            </a:extLst>
          </p:cNvPr>
          <p:cNvSpPr/>
          <p:nvPr/>
        </p:nvSpPr>
        <p:spPr bwMode="auto">
          <a:xfrm>
            <a:off x="3602571" y="3797441"/>
            <a:ext cx="1129213" cy="269908"/>
          </a:xfrm>
          <a:prstGeom prst="round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3" name="TextBox 52">
            <a:extLst>
              <a:ext uri="{FF2B5EF4-FFF2-40B4-BE49-F238E27FC236}">
                <a16:creationId xmlns:a16="http://schemas.microsoft.com/office/drawing/2014/main" id="{02A15829-15B0-205C-9686-3873B48E9BB3}"/>
              </a:ext>
            </a:extLst>
          </p:cNvPr>
          <p:cNvSpPr txBox="1"/>
          <p:nvPr/>
        </p:nvSpPr>
        <p:spPr>
          <a:xfrm>
            <a:off x="3575471" y="3823189"/>
            <a:ext cx="1192426" cy="253916"/>
          </a:xfrm>
          <a:prstGeom prst="rect">
            <a:avLst/>
          </a:prstGeom>
          <a:noFill/>
        </p:spPr>
        <p:txBody>
          <a:bodyPr wrap="square">
            <a:spAutoFit/>
          </a:bodyPr>
          <a:lstStyle/>
          <a:p>
            <a:pPr algn="ctr"/>
            <a:r>
              <a:rPr lang="ja-JP" sz="1050" b="1">
                <a:solidFill>
                  <a:schemeClr val="accent2">
                    <a:lumMod val="60000"/>
                    <a:lumOff val="40000"/>
                  </a:schemeClr>
                </a:solidFill>
                <a:effectLst/>
                <a:latin typeface="Meiryo" panose="020B0604030504040204" pitchFamily="34" charset="-128"/>
                <a:ea typeface="Meiryo" panose="020B0604030504040204" pitchFamily="34" charset="-128"/>
                <a:cs typeface="Times New Roman" panose="02020603050405020304" pitchFamily="18" charset="0"/>
              </a:rPr>
              <a:t>事業系食品ロス</a:t>
            </a:r>
            <a:endParaRPr lang="en-PH" sz="400" b="1">
              <a:solidFill>
                <a:schemeClr val="accent2">
                  <a:lumMod val="60000"/>
                  <a:lumOff val="40000"/>
                </a:schemeClr>
              </a:solidFill>
              <a:latin typeface="Meiryo" panose="020B0604030504040204" pitchFamily="34" charset="-128"/>
              <a:ea typeface="Meiryo" panose="020B0604030504040204" pitchFamily="34" charset="-128"/>
            </a:endParaRPr>
          </a:p>
        </p:txBody>
      </p:sp>
      <p:sp>
        <p:nvSpPr>
          <p:cNvPr id="50" name="角丸四角形 49">
            <a:extLst>
              <a:ext uri="{FF2B5EF4-FFF2-40B4-BE49-F238E27FC236}">
                <a16:creationId xmlns:a16="http://schemas.microsoft.com/office/drawing/2014/main" id="{F60440C2-C190-3229-7AD6-6B81C041386B}"/>
              </a:ext>
            </a:extLst>
          </p:cNvPr>
          <p:cNvSpPr/>
          <p:nvPr/>
        </p:nvSpPr>
        <p:spPr bwMode="auto">
          <a:xfrm>
            <a:off x="3602571" y="5068320"/>
            <a:ext cx="1129213" cy="269908"/>
          </a:xfrm>
          <a:prstGeom prst="roundRect">
            <a:avLst/>
          </a:prstGeom>
          <a:solidFill>
            <a:schemeClr val="bg1"/>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45" name="TextBox 44">
            <a:extLst>
              <a:ext uri="{FF2B5EF4-FFF2-40B4-BE49-F238E27FC236}">
                <a16:creationId xmlns:a16="http://schemas.microsoft.com/office/drawing/2014/main" id="{480CEE95-482D-2D82-0912-B20B3CF88EEE}"/>
              </a:ext>
            </a:extLst>
          </p:cNvPr>
          <p:cNvSpPr txBox="1"/>
          <p:nvPr/>
        </p:nvSpPr>
        <p:spPr>
          <a:xfrm>
            <a:off x="3541708" y="5098239"/>
            <a:ext cx="1238321" cy="261610"/>
          </a:xfrm>
          <a:prstGeom prst="rect">
            <a:avLst/>
          </a:prstGeom>
          <a:noFill/>
        </p:spPr>
        <p:txBody>
          <a:bodyPr wrap="square">
            <a:spAutoFit/>
          </a:bodyPr>
          <a:lstStyle/>
          <a:p>
            <a:pPr algn="ctr"/>
            <a:r>
              <a:rPr lang="ja-JP" sz="1050" b="1">
                <a:solidFill>
                  <a:schemeClr val="accent2">
                    <a:lumMod val="60000"/>
                    <a:lumOff val="40000"/>
                  </a:schemeClr>
                </a:solidFill>
                <a:effectLst/>
                <a:latin typeface="Meiryo" panose="020B0604030504040204" pitchFamily="34" charset="-128"/>
                <a:ea typeface="Meiryo" panose="020B0604030504040204" pitchFamily="34" charset="-128"/>
                <a:cs typeface="Times New Roman" panose="02020603050405020304" pitchFamily="18" charset="0"/>
              </a:rPr>
              <a:t>家庭系食品ロス</a:t>
            </a:r>
            <a:endParaRPr lang="en-PH" sz="100" b="1">
              <a:solidFill>
                <a:schemeClr val="accent2">
                  <a:lumMod val="60000"/>
                  <a:lumOff val="40000"/>
                </a:schemeClr>
              </a:solidFill>
              <a:latin typeface="Meiryo" panose="020B0604030504040204" pitchFamily="34" charset="-128"/>
              <a:ea typeface="Meiryo" panose="020B0604030504040204" pitchFamily="34" charset="-128"/>
            </a:endParaRPr>
          </a:p>
        </p:txBody>
      </p:sp>
      <p:sp>
        <p:nvSpPr>
          <p:cNvPr id="37" name="テキスト ボックス 36">
            <a:extLst>
              <a:ext uri="{FF2B5EF4-FFF2-40B4-BE49-F238E27FC236}">
                <a16:creationId xmlns:a16="http://schemas.microsoft.com/office/drawing/2014/main" id="{53835C21-ACF9-7606-FCCF-329A297C9BD7}"/>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28" name="スライド番号プレースホルダ 3">
            <a:extLst>
              <a:ext uri="{FF2B5EF4-FFF2-40B4-BE49-F238E27FC236}">
                <a16:creationId xmlns:a16="http://schemas.microsoft.com/office/drawing/2014/main" id="{A1FFD64F-4D10-F1FC-9C36-6B584A6468F7}"/>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01</a:t>
            </a:r>
          </a:p>
        </p:txBody>
      </p:sp>
      <p:cxnSp>
        <p:nvCxnSpPr>
          <p:cNvPr id="43" name="直線コネクタ 42">
            <a:extLst>
              <a:ext uri="{FF2B5EF4-FFF2-40B4-BE49-F238E27FC236}">
                <a16:creationId xmlns:a16="http://schemas.microsoft.com/office/drawing/2014/main" id="{11498C49-69AD-6AAF-B4D2-87AC19F76867}"/>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48" name="図 47">
            <a:extLst>
              <a:ext uri="{FF2B5EF4-FFF2-40B4-BE49-F238E27FC236}">
                <a16:creationId xmlns:a16="http://schemas.microsoft.com/office/drawing/2014/main" id="{6950D88F-1955-D48C-C0D2-ED684F3673C4}"/>
              </a:ext>
            </a:extLst>
          </p:cNvPr>
          <p:cNvPicPr>
            <a:picLocks noChangeAspect="1"/>
          </p:cNvPicPr>
          <p:nvPr/>
        </p:nvPicPr>
        <p:blipFill>
          <a:blip r:embed="rId10"/>
          <a:stretch>
            <a:fillRect/>
          </a:stretch>
        </p:blipFill>
        <p:spPr>
          <a:xfrm>
            <a:off x="3731895" y="6340787"/>
            <a:ext cx="203876" cy="268304"/>
          </a:xfrm>
          <a:prstGeom prst="rect">
            <a:avLst/>
          </a:prstGeom>
        </p:spPr>
      </p:pic>
      <p:pic>
        <p:nvPicPr>
          <p:cNvPr id="38" name="図 37" descr="アイコン&#10;&#10;AI によって生成されたコンテンツは間違っている可能性があります。">
            <a:extLst>
              <a:ext uri="{FF2B5EF4-FFF2-40B4-BE49-F238E27FC236}">
                <a16:creationId xmlns:a16="http://schemas.microsoft.com/office/drawing/2014/main" id="{9D0003C3-661C-4133-53CF-50FC3C4E168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19897" y="6308810"/>
            <a:ext cx="283627" cy="262085"/>
          </a:xfrm>
          <a:prstGeom prst="rect">
            <a:avLst/>
          </a:prstGeom>
        </p:spPr>
      </p:pic>
    </p:spTree>
    <p:extLst>
      <p:ext uri="{BB962C8B-B14F-4D97-AF65-F5344CB8AC3E}">
        <p14:creationId xmlns:p14="http://schemas.microsoft.com/office/powerpoint/2010/main" val="378231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1649506C-8BF5-00C0-85C8-565E4E65EF5D}"/>
              </a:ext>
            </a:extLst>
          </p:cNvPr>
          <p:cNvPicPr>
            <a:picLocks noChangeAspect="1"/>
          </p:cNvPicPr>
          <p:nvPr/>
        </p:nvPicPr>
        <p:blipFill>
          <a:blip r:embed="rId2"/>
          <a:stretch>
            <a:fillRect/>
          </a:stretch>
        </p:blipFill>
        <p:spPr>
          <a:xfrm>
            <a:off x="515170" y="5971588"/>
            <a:ext cx="9555480" cy="1143000"/>
          </a:xfrm>
          <a:prstGeom prst="rect">
            <a:avLst/>
          </a:prstGeom>
        </p:spPr>
      </p:pic>
      <p:grpSp>
        <p:nvGrpSpPr>
          <p:cNvPr id="48" name="object 2">
            <a:extLst>
              <a:ext uri="{FF2B5EF4-FFF2-40B4-BE49-F238E27FC236}">
                <a16:creationId xmlns:a16="http://schemas.microsoft.com/office/drawing/2014/main" id="{20234166-5821-340E-ED07-FF52A48AC5E0}"/>
              </a:ext>
            </a:extLst>
          </p:cNvPr>
          <p:cNvGrpSpPr/>
          <p:nvPr/>
        </p:nvGrpSpPr>
        <p:grpSpPr>
          <a:xfrm>
            <a:off x="803086" y="2388563"/>
            <a:ext cx="683260" cy="659765"/>
            <a:chOff x="5014478" y="3461802"/>
            <a:chExt cx="683260" cy="659765"/>
          </a:xfrm>
        </p:grpSpPr>
        <p:sp>
          <p:nvSpPr>
            <p:cNvPr id="50" name="object 3">
              <a:extLst>
                <a:ext uri="{FF2B5EF4-FFF2-40B4-BE49-F238E27FC236}">
                  <a16:creationId xmlns:a16="http://schemas.microsoft.com/office/drawing/2014/main" id="{FADA3DFE-480C-8120-1CA4-840F4C045B96}"/>
                </a:ext>
              </a:extLst>
            </p:cNvPr>
            <p:cNvSpPr/>
            <p:nvPr/>
          </p:nvSpPr>
          <p:spPr>
            <a:xfrm>
              <a:off x="5034480" y="3541078"/>
              <a:ext cx="258445" cy="499109"/>
            </a:xfrm>
            <a:custGeom>
              <a:avLst/>
              <a:gdLst/>
              <a:ahLst/>
              <a:cxnLst/>
              <a:rect l="l" t="t" r="r" b="b"/>
              <a:pathLst>
                <a:path w="258445" h="499110">
                  <a:moveTo>
                    <a:pt x="220319" y="498983"/>
                  </a:moveTo>
                  <a:lnTo>
                    <a:pt x="175345" y="489233"/>
                  </a:lnTo>
                  <a:lnTo>
                    <a:pt x="133720" y="471760"/>
                  </a:lnTo>
                  <a:lnTo>
                    <a:pt x="96260" y="447377"/>
                  </a:lnTo>
                  <a:lnTo>
                    <a:pt x="63782" y="416902"/>
                  </a:lnTo>
                  <a:lnTo>
                    <a:pt x="37101" y="381151"/>
                  </a:lnTo>
                  <a:lnTo>
                    <a:pt x="17033" y="340938"/>
                  </a:lnTo>
                  <a:lnTo>
                    <a:pt x="4394" y="297080"/>
                  </a:lnTo>
                  <a:lnTo>
                    <a:pt x="0" y="250393"/>
                  </a:lnTo>
                  <a:lnTo>
                    <a:pt x="4052" y="205534"/>
                  </a:lnTo>
                  <a:lnTo>
                    <a:pt x="15730" y="163252"/>
                  </a:lnTo>
                  <a:lnTo>
                    <a:pt x="34312" y="124268"/>
                  </a:lnTo>
                  <a:lnTo>
                    <a:pt x="59076" y="89302"/>
                  </a:lnTo>
                  <a:lnTo>
                    <a:pt x="89302" y="59076"/>
                  </a:lnTo>
                  <a:lnTo>
                    <a:pt x="124268" y="34312"/>
                  </a:lnTo>
                  <a:lnTo>
                    <a:pt x="163252" y="15730"/>
                  </a:lnTo>
                  <a:lnTo>
                    <a:pt x="205534" y="4052"/>
                  </a:lnTo>
                  <a:lnTo>
                    <a:pt x="250393" y="0"/>
                  </a:lnTo>
                  <a:lnTo>
                    <a:pt x="258178" y="0"/>
                  </a:lnTo>
                </a:path>
              </a:pathLst>
            </a:custGeom>
            <a:ln w="40005">
              <a:solidFill>
                <a:srgbClr val="F99E4F"/>
              </a:solidFill>
            </a:ln>
          </p:spPr>
          <p:txBody>
            <a:bodyPr wrap="square" lIns="0" tIns="0" rIns="0" bIns="0" rtlCol="0"/>
            <a:lstStyle/>
            <a:p>
              <a:endParaRPr/>
            </a:p>
          </p:txBody>
        </p:sp>
        <p:sp>
          <p:nvSpPr>
            <p:cNvPr id="51" name="object 4">
              <a:extLst>
                <a:ext uri="{FF2B5EF4-FFF2-40B4-BE49-F238E27FC236}">
                  <a16:creationId xmlns:a16="http://schemas.microsoft.com/office/drawing/2014/main" id="{2F5C5288-0BA9-EF42-1BA3-44554DD839D6}"/>
                </a:ext>
              </a:extLst>
            </p:cNvPr>
            <p:cNvSpPr/>
            <p:nvPr/>
          </p:nvSpPr>
          <p:spPr>
            <a:xfrm>
              <a:off x="5269024" y="3461802"/>
              <a:ext cx="139065" cy="160020"/>
            </a:xfrm>
            <a:custGeom>
              <a:avLst/>
              <a:gdLst/>
              <a:ahLst/>
              <a:cxnLst/>
              <a:rect l="l" t="t" r="r" b="b"/>
              <a:pathLst>
                <a:path w="139064" h="160020">
                  <a:moveTo>
                    <a:pt x="0" y="0"/>
                  </a:moveTo>
                  <a:lnTo>
                    <a:pt x="584" y="159575"/>
                  </a:lnTo>
                  <a:lnTo>
                    <a:pt x="138468" y="79286"/>
                  </a:lnTo>
                  <a:lnTo>
                    <a:pt x="0" y="0"/>
                  </a:lnTo>
                  <a:close/>
                </a:path>
              </a:pathLst>
            </a:custGeom>
            <a:solidFill>
              <a:srgbClr val="F99E4F"/>
            </a:solidFill>
          </p:spPr>
          <p:txBody>
            <a:bodyPr wrap="square" lIns="0" tIns="0" rIns="0" bIns="0" rtlCol="0"/>
            <a:lstStyle/>
            <a:p>
              <a:endParaRPr/>
            </a:p>
          </p:txBody>
        </p:sp>
        <p:sp>
          <p:nvSpPr>
            <p:cNvPr id="52" name="object 5">
              <a:extLst>
                <a:ext uri="{FF2B5EF4-FFF2-40B4-BE49-F238E27FC236}">
                  <a16:creationId xmlns:a16="http://schemas.microsoft.com/office/drawing/2014/main" id="{0184BCC9-B0D1-F62F-BC8B-B44EDDA896F6}"/>
                </a:ext>
              </a:extLst>
            </p:cNvPr>
            <p:cNvSpPr/>
            <p:nvPr/>
          </p:nvSpPr>
          <p:spPr>
            <a:xfrm>
              <a:off x="5413034" y="3543052"/>
              <a:ext cx="264160" cy="499109"/>
            </a:xfrm>
            <a:custGeom>
              <a:avLst/>
              <a:gdLst/>
              <a:ahLst/>
              <a:cxnLst/>
              <a:rect l="l" t="t" r="r" b="b"/>
              <a:pathLst>
                <a:path w="264160" h="499110">
                  <a:moveTo>
                    <a:pt x="0" y="498817"/>
                  </a:moveTo>
                  <a:lnTo>
                    <a:pt x="13766" y="498817"/>
                  </a:lnTo>
                  <a:lnTo>
                    <a:pt x="58625" y="494764"/>
                  </a:lnTo>
                  <a:lnTo>
                    <a:pt x="100907" y="483087"/>
                  </a:lnTo>
                  <a:lnTo>
                    <a:pt x="139891" y="464505"/>
                  </a:lnTo>
                  <a:lnTo>
                    <a:pt x="174857" y="439741"/>
                  </a:lnTo>
                  <a:lnTo>
                    <a:pt x="205083" y="409515"/>
                  </a:lnTo>
                  <a:lnTo>
                    <a:pt x="229847" y="374549"/>
                  </a:lnTo>
                  <a:lnTo>
                    <a:pt x="248429" y="335565"/>
                  </a:lnTo>
                  <a:lnTo>
                    <a:pt x="260107" y="293283"/>
                  </a:lnTo>
                  <a:lnTo>
                    <a:pt x="264160" y="248424"/>
                  </a:lnTo>
                  <a:lnTo>
                    <a:pt x="259796" y="201900"/>
                  </a:lnTo>
                  <a:lnTo>
                    <a:pt x="247243" y="158182"/>
                  </a:lnTo>
                  <a:lnTo>
                    <a:pt x="227308" y="118077"/>
                  </a:lnTo>
                  <a:lnTo>
                    <a:pt x="200798" y="82392"/>
                  </a:lnTo>
                  <a:lnTo>
                    <a:pt x="168519" y="51935"/>
                  </a:lnTo>
                  <a:lnTo>
                    <a:pt x="131280" y="27513"/>
                  </a:lnTo>
                  <a:lnTo>
                    <a:pt x="89888" y="9932"/>
                  </a:lnTo>
                  <a:lnTo>
                    <a:pt x="45148" y="0"/>
                  </a:lnTo>
                </a:path>
              </a:pathLst>
            </a:custGeom>
            <a:ln w="40005">
              <a:solidFill>
                <a:srgbClr val="F99E4F"/>
              </a:solidFill>
            </a:ln>
          </p:spPr>
          <p:txBody>
            <a:bodyPr wrap="square" lIns="0" tIns="0" rIns="0" bIns="0" rtlCol="0"/>
            <a:lstStyle/>
            <a:p>
              <a:endParaRPr/>
            </a:p>
          </p:txBody>
        </p:sp>
        <p:sp>
          <p:nvSpPr>
            <p:cNvPr id="53" name="object 6">
              <a:extLst>
                <a:ext uri="{FF2B5EF4-FFF2-40B4-BE49-F238E27FC236}">
                  <a16:creationId xmlns:a16="http://schemas.microsoft.com/office/drawing/2014/main" id="{184B5FD8-7267-626E-97FB-6A7CDAE75124}"/>
                </a:ext>
              </a:extLst>
            </p:cNvPr>
            <p:cNvSpPr/>
            <p:nvPr/>
          </p:nvSpPr>
          <p:spPr>
            <a:xfrm>
              <a:off x="5298212" y="3961896"/>
              <a:ext cx="138430" cy="160020"/>
            </a:xfrm>
            <a:custGeom>
              <a:avLst/>
              <a:gdLst/>
              <a:ahLst/>
              <a:cxnLst/>
              <a:rect l="l" t="t" r="r" b="b"/>
              <a:pathLst>
                <a:path w="138429" h="160020">
                  <a:moveTo>
                    <a:pt x="138061" y="0"/>
                  </a:moveTo>
                  <a:lnTo>
                    <a:pt x="0" y="79984"/>
                  </a:lnTo>
                  <a:lnTo>
                    <a:pt x="138277" y="159575"/>
                  </a:lnTo>
                  <a:lnTo>
                    <a:pt x="138061" y="0"/>
                  </a:lnTo>
                  <a:close/>
                </a:path>
              </a:pathLst>
            </a:custGeom>
            <a:solidFill>
              <a:srgbClr val="F99E4F"/>
            </a:solidFill>
          </p:spPr>
          <p:txBody>
            <a:bodyPr wrap="square" lIns="0" tIns="0" rIns="0" bIns="0" rtlCol="0"/>
            <a:lstStyle/>
            <a:p>
              <a:endParaRPr/>
            </a:p>
          </p:txBody>
        </p:sp>
      </p:grpSp>
      <p:sp>
        <p:nvSpPr>
          <p:cNvPr id="8" name="正方形/長方形 7">
            <a:extLst>
              <a:ext uri="{FF2B5EF4-FFF2-40B4-BE49-F238E27FC236}">
                <a16:creationId xmlns:a16="http://schemas.microsoft.com/office/drawing/2014/main" id="{85452268-4BF0-9AFB-A23B-2BB395828E59}"/>
              </a:ext>
            </a:extLst>
          </p:cNvPr>
          <p:cNvSpPr/>
          <p:nvPr/>
        </p:nvSpPr>
        <p:spPr bwMode="auto">
          <a:xfrm>
            <a:off x="470346" y="7092950"/>
            <a:ext cx="9735692" cy="242271"/>
          </a:xfrm>
          <a:prstGeom prst="rect">
            <a:avLst/>
          </a:prstGeom>
          <a:solidFill>
            <a:schemeClr val="bg1"/>
          </a:solidFill>
          <a:ln w="222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7" name="フローチャート: 他ページ結合子 16">
            <a:extLst>
              <a:ext uri="{FF2B5EF4-FFF2-40B4-BE49-F238E27FC236}">
                <a16:creationId xmlns:a16="http://schemas.microsoft.com/office/drawing/2014/main" id="{F52C88EB-751C-EA6D-4165-D5E6B8357CB9}"/>
              </a:ext>
            </a:extLst>
          </p:cNvPr>
          <p:cNvSpPr/>
          <p:nvPr/>
        </p:nvSpPr>
        <p:spPr bwMode="auto">
          <a:xfrm rot="16200000">
            <a:off x="859795" y="2751408"/>
            <a:ext cx="720000" cy="1498897"/>
          </a:xfrm>
          <a:prstGeom prst="flowChartOffpageConnector">
            <a:avLst/>
          </a:prstGeom>
          <a:solidFill>
            <a:schemeClr val="bg1">
              <a:alpha val="62000"/>
            </a:schemeClr>
          </a:solid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5" name="フローチャート: 他ページ結合子 14">
            <a:extLst>
              <a:ext uri="{FF2B5EF4-FFF2-40B4-BE49-F238E27FC236}">
                <a16:creationId xmlns:a16="http://schemas.microsoft.com/office/drawing/2014/main" id="{CC669843-D01C-98C3-1F33-3045232AF9FA}"/>
              </a:ext>
            </a:extLst>
          </p:cNvPr>
          <p:cNvSpPr/>
          <p:nvPr/>
        </p:nvSpPr>
        <p:spPr bwMode="auto">
          <a:xfrm rot="16200000">
            <a:off x="859795" y="4106889"/>
            <a:ext cx="720000" cy="1498897"/>
          </a:xfrm>
          <a:prstGeom prst="flowChartOffpageConnector">
            <a:avLst/>
          </a:prstGeom>
          <a:solidFill>
            <a:schemeClr val="accent6">
              <a:lumMod val="40000"/>
              <a:lumOff val="60000"/>
              <a:alpha val="62000"/>
            </a:scheme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 name="テキスト ボックス 10">
            <a:extLst>
              <a:ext uri="{FF2B5EF4-FFF2-40B4-BE49-F238E27FC236}">
                <a16:creationId xmlns:a16="http://schemas.microsoft.com/office/drawing/2014/main" id="{8C6C0275-EDDB-A91B-2E68-12AB89B17FD8}"/>
              </a:ext>
            </a:extLst>
          </p:cNvPr>
          <p:cNvSpPr txBox="1"/>
          <p:nvPr/>
        </p:nvSpPr>
        <p:spPr>
          <a:xfrm>
            <a:off x="576254" y="476964"/>
            <a:ext cx="4562626" cy="1261884"/>
          </a:xfrm>
          <a:prstGeom prst="rect">
            <a:avLst/>
          </a:prstGeom>
          <a:noFill/>
        </p:spPr>
        <p:txBody>
          <a:bodyPr wrap="square" rtlCol="0">
            <a:spAutoFit/>
          </a:bodyPr>
          <a:lstStyle/>
          <a:p>
            <a:r>
              <a:rPr lang="ja-JP" altLang="en-US" sz="3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食品の流れと</a:t>
            </a:r>
            <a:endParaRPr lang="en-US" altLang="ja-JP" sz="3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endParaRPr>
          </a:p>
          <a:p>
            <a:r>
              <a:rPr lang="ja-JP" altLang="en-US" sz="3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食品ロスの発生要因</a:t>
            </a:r>
            <a:endParaRPr lang="ja-JP" altLang="en-US" sz="3800" b="1">
              <a:solidFill>
                <a:schemeClr val="accent6"/>
              </a:solidFill>
              <a:latin typeface="Meiryo" panose="020B0604030504040204" pitchFamily="34" charset="-128"/>
              <a:ea typeface="Meiryo" panose="020B0604030504040204" pitchFamily="34" charset="-128"/>
            </a:endParaRPr>
          </a:p>
        </p:txBody>
      </p:sp>
      <p:sp>
        <p:nvSpPr>
          <p:cNvPr id="7" name="テキスト ボックス 6">
            <a:extLst>
              <a:ext uri="{FF2B5EF4-FFF2-40B4-BE49-F238E27FC236}">
                <a16:creationId xmlns:a16="http://schemas.microsoft.com/office/drawing/2014/main" id="{376B8C73-01A1-FB70-0862-EEDAED809B96}"/>
              </a:ext>
            </a:extLst>
          </p:cNvPr>
          <p:cNvSpPr txBox="1"/>
          <p:nvPr/>
        </p:nvSpPr>
        <p:spPr>
          <a:xfrm>
            <a:off x="6050821" y="546693"/>
            <a:ext cx="4191729" cy="523220"/>
          </a:xfrm>
          <a:prstGeom prst="rect">
            <a:avLst/>
          </a:prstGeom>
          <a:noFill/>
        </p:spPr>
        <p:txBody>
          <a:bodyPr wrap="square" rtlCol="0">
            <a:spAutoFit/>
          </a:bodyPr>
          <a:lstStyle/>
          <a:p>
            <a:pPr algn="just"/>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生産者から消費者まで、食品が届くまでの</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一連の流れのこと</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を「フードサプライチェーン」という</a:t>
            </a:r>
            <a:endParaRPr kumimoji="1" lang="ja-JP" altLang="en-US" sz="140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6D5DE864-2507-D0C8-79D0-9C760BD0705F}"/>
              </a:ext>
            </a:extLst>
          </p:cNvPr>
          <p:cNvSpPr txBox="1"/>
          <p:nvPr/>
        </p:nvSpPr>
        <p:spPr>
          <a:xfrm>
            <a:off x="5543531"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41" name="テキスト ボックス 40">
            <a:extLst>
              <a:ext uri="{FF2B5EF4-FFF2-40B4-BE49-F238E27FC236}">
                <a16:creationId xmlns:a16="http://schemas.microsoft.com/office/drawing/2014/main" id="{A8462BAC-27A7-F3A1-DD02-B368C58B654A}"/>
              </a:ext>
            </a:extLst>
          </p:cNvPr>
          <p:cNvSpPr txBox="1"/>
          <p:nvPr/>
        </p:nvSpPr>
        <p:spPr>
          <a:xfrm>
            <a:off x="6050821" y="1154356"/>
            <a:ext cx="4191729" cy="523220"/>
          </a:xfrm>
          <a:prstGeom prst="rect">
            <a:avLst/>
          </a:prstGeom>
          <a:noFill/>
        </p:spPr>
        <p:txBody>
          <a:bodyPr wrap="square" rtlCol="0">
            <a:spAutoFit/>
          </a:bodyPr>
          <a:lstStyle/>
          <a:p>
            <a:pPr algn="just"/>
            <a:r>
              <a:rPr lang="ja-JP" altLang="ja-JP" sz="1400">
                <a:effectLst/>
                <a:ea typeface="Meiryo UI" panose="020B0604030504040204" pitchFamily="50" charset="-128"/>
                <a:cs typeface="Times New Roman" panose="02020603050405020304" pitchFamily="18" charset="0"/>
              </a:rPr>
              <a:t>各段階で食品ロスが発生しているので、どの過程で</a:t>
            </a:r>
            <a:r>
              <a:rPr lang="ja-JP" altLang="en-US" sz="1400">
                <a:effectLst/>
                <a:ea typeface="Meiryo UI" panose="020B0604030504040204" pitchFamily="50" charset="-128"/>
                <a:cs typeface="Times New Roman" panose="02020603050405020304" pitchFamily="18" charset="0"/>
              </a:rPr>
              <a:t>どのような</a:t>
            </a:r>
            <a:r>
              <a:rPr lang="ja-JP" altLang="ja-JP" sz="1400">
                <a:effectLst/>
                <a:ea typeface="Meiryo UI" panose="020B0604030504040204" pitchFamily="50" charset="-128"/>
                <a:cs typeface="Times New Roman" panose="02020603050405020304" pitchFamily="18" charset="0"/>
              </a:rPr>
              <a:t>食品ロスが発生しているのか</a:t>
            </a:r>
            <a:r>
              <a:rPr lang="ja-JP" altLang="en-US" sz="1400">
                <a:effectLst/>
                <a:ea typeface="Meiryo UI" panose="020B0604030504040204" pitchFamily="50" charset="-128"/>
                <a:cs typeface="Times New Roman" panose="02020603050405020304" pitchFamily="18" charset="0"/>
              </a:rPr>
              <a:t>を</a:t>
            </a:r>
            <a:r>
              <a:rPr lang="ja-JP" altLang="ja-JP" sz="1400">
                <a:effectLst/>
                <a:ea typeface="Meiryo UI" panose="020B0604030504040204" pitchFamily="50" charset="-128"/>
                <a:cs typeface="Times New Roman" panose="02020603050405020304" pitchFamily="18" charset="0"/>
              </a:rPr>
              <a:t>確認</a:t>
            </a:r>
            <a:r>
              <a:rPr lang="ja-JP" altLang="en-US" sz="1400">
                <a:effectLst/>
                <a:ea typeface="Meiryo UI" panose="020B0604030504040204" pitchFamily="50" charset="-128"/>
                <a:cs typeface="Times New Roman" panose="02020603050405020304" pitchFamily="18" charset="0"/>
              </a:rPr>
              <a:t>することが大事</a:t>
            </a:r>
            <a:endParaRPr lang="en-US" altLang="ja-JP" sz="1400">
              <a:effectLst/>
              <a:ea typeface="Meiryo UI" panose="020B0604030504040204" pitchFamily="50" charset="-128"/>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7E0F7BAD-1410-D509-5CD4-A67930F3471F}"/>
              </a:ext>
            </a:extLst>
          </p:cNvPr>
          <p:cNvSpPr txBox="1"/>
          <p:nvPr/>
        </p:nvSpPr>
        <p:spPr>
          <a:xfrm>
            <a:off x="5543531" y="1155704"/>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49" name="テキスト ボックス 48">
            <a:extLst>
              <a:ext uri="{FF2B5EF4-FFF2-40B4-BE49-F238E27FC236}">
                <a16:creationId xmlns:a16="http://schemas.microsoft.com/office/drawing/2014/main" id="{79C436F2-8990-C949-2470-2672E5E24212}"/>
              </a:ext>
            </a:extLst>
          </p:cNvPr>
          <p:cNvSpPr txBox="1"/>
          <p:nvPr/>
        </p:nvSpPr>
        <p:spPr>
          <a:xfrm>
            <a:off x="6050821" y="1798818"/>
            <a:ext cx="4191729" cy="523220"/>
          </a:xfrm>
          <a:prstGeom prst="rect">
            <a:avLst/>
          </a:prstGeom>
          <a:noFill/>
        </p:spPr>
        <p:txBody>
          <a:bodyPr wrap="square" rtlCol="0">
            <a:spAutoFit/>
          </a:bodyPr>
          <a:lstStyle/>
          <a:p>
            <a:pPr algn="just"/>
            <a:r>
              <a:rPr lang="ja-JP" altLang="ja-JP" sz="1400">
                <a:effectLst/>
                <a:ea typeface="Meiryo UI" panose="020B0604030504040204" pitchFamily="50" charset="-128"/>
                <a:cs typeface="Times New Roman" panose="02020603050405020304" pitchFamily="18" charset="0"/>
              </a:rPr>
              <a:t>残ってしまった食品は</a:t>
            </a:r>
            <a:r>
              <a:rPr lang="ja-JP" altLang="en-US" sz="1400">
                <a:effectLst/>
                <a:ea typeface="Meiryo UI" panose="020B0604030504040204" pitchFamily="50" charset="-128"/>
                <a:cs typeface="Times New Roman" panose="02020603050405020304" pitchFamily="18" charset="0"/>
              </a:rPr>
              <a:t>、食品として再利用されることもあるが、</a:t>
            </a:r>
            <a:r>
              <a:rPr lang="ja-JP" altLang="ja-JP" sz="1400">
                <a:effectLst/>
                <a:ea typeface="Meiryo UI" panose="020B0604030504040204" pitchFamily="50" charset="-128"/>
                <a:cs typeface="Times New Roman" panose="02020603050405020304" pitchFamily="18" charset="0"/>
              </a:rPr>
              <a:t>ほとんど破棄</a:t>
            </a:r>
            <a:r>
              <a:rPr lang="ja-JP" altLang="en-US" sz="1400">
                <a:effectLst/>
                <a:ea typeface="Meiryo UI" panose="020B0604030504040204" pitchFamily="50" charset="-128"/>
                <a:cs typeface="Times New Roman" panose="02020603050405020304" pitchFamily="18" charset="0"/>
              </a:rPr>
              <a:t>されてしまう</a:t>
            </a:r>
            <a:endParaRPr kumimoji="1" lang="ja-JP" altLang="en-US" sz="1400">
              <a:latin typeface="Meiryo" panose="020B0604030504040204" pitchFamily="34" charset="-128"/>
              <a:ea typeface="Meiryo" panose="020B0604030504040204" pitchFamily="34" charset="-128"/>
            </a:endParaRPr>
          </a:p>
        </p:txBody>
      </p:sp>
      <p:sp>
        <p:nvSpPr>
          <p:cNvPr id="54" name="テキスト ボックス 53">
            <a:extLst>
              <a:ext uri="{FF2B5EF4-FFF2-40B4-BE49-F238E27FC236}">
                <a16:creationId xmlns:a16="http://schemas.microsoft.com/office/drawing/2014/main" id="{19ABD6CE-3878-81A4-B9F7-3435AB417093}"/>
              </a:ext>
            </a:extLst>
          </p:cNvPr>
          <p:cNvSpPr txBox="1"/>
          <p:nvPr/>
        </p:nvSpPr>
        <p:spPr>
          <a:xfrm>
            <a:off x="5543531" y="1761719"/>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3" name="テキスト ボックス 2">
            <a:extLst>
              <a:ext uri="{FF2B5EF4-FFF2-40B4-BE49-F238E27FC236}">
                <a16:creationId xmlns:a16="http://schemas.microsoft.com/office/drawing/2014/main" id="{FAA28917-8C5C-2198-2D8D-33031831DF55}"/>
              </a:ext>
            </a:extLst>
          </p:cNvPr>
          <p:cNvSpPr txBox="1"/>
          <p:nvPr/>
        </p:nvSpPr>
        <p:spPr>
          <a:xfrm>
            <a:off x="470346" y="3207570"/>
            <a:ext cx="1403802" cy="584775"/>
          </a:xfrm>
          <a:prstGeom prst="rect">
            <a:avLst/>
          </a:prstGeom>
          <a:noFill/>
        </p:spPr>
        <p:txBody>
          <a:bodyPr wrap="square" rtlCol="0">
            <a:spAutoFit/>
          </a:bodyPr>
          <a:lstStyle/>
          <a:p>
            <a:pPr algn="ctr"/>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食品の</a:t>
            </a:r>
            <a:endPar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流れ</a:t>
            </a:r>
          </a:p>
        </p:txBody>
      </p:sp>
      <p:sp>
        <p:nvSpPr>
          <p:cNvPr id="4" name="テキスト ボックス 3">
            <a:extLst>
              <a:ext uri="{FF2B5EF4-FFF2-40B4-BE49-F238E27FC236}">
                <a16:creationId xmlns:a16="http://schemas.microsoft.com/office/drawing/2014/main" id="{C7D5AE34-2011-9FE1-6520-0F45DC4AB642}"/>
              </a:ext>
            </a:extLst>
          </p:cNvPr>
          <p:cNvSpPr txBox="1"/>
          <p:nvPr/>
        </p:nvSpPr>
        <p:spPr>
          <a:xfrm>
            <a:off x="470347" y="4563950"/>
            <a:ext cx="1403802" cy="584775"/>
          </a:xfrm>
          <a:prstGeom prst="rect">
            <a:avLst/>
          </a:prstGeom>
          <a:noFill/>
        </p:spPr>
        <p:txBody>
          <a:bodyPr wrap="square" rtlCol="0">
            <a:spAutoFit/>
          </a:bodyPr>
          <a:lstStyle/>
          <a:p>
            <a:pPr algn="ctr"/>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食品ロスの</a:t>
            </a:r>
            <a:endParaRPr lang="en-US" alt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p>
            <a:pPr algn="ctr"/>
            <a:r>
              <a:rPr lang="ja-JP" altLang="ja-JP" sz="1600" b="1" kern="100">
                <a:effectLst/>
                <a:latin typeface="Meiryo UI" panose="020B0604030504040204" pitchFamily="50" charset="-128"/>
                <a:ea typeface="Meiryo UI" panose="020B0604030504040204" pitchFamily="50" charset="-128"/>
                <a:cs typeface="Times New Roman" panose="02020603050405020304" pitchFamily="18" charset="0"/>
              </a:rPr>
              <a:t>発生要因</a:t>
            </a:r>
            <a:endParaRPr kumimoji="1" lang="ja-JP" altLang="en-US" sz="1600" b="1">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EB3873F-47CD-D9E9-82A9-B2083998CA9F}"/>
              </a:ext>
            </a:extLst>
          </p:cNvPr>
          <p:cNvSpPr txBox="1"/>
          <p:nvPr/>
        </p:nvSpPr>
        <p:spPr>
          <a:xfrm>
            <a:off x="2191740" y="2529998"/>
            <a:ext cx="1246781" cy="338554"/>
          </a:xfrm>
          <a:prstGeom prst="rect">
            <a:avLst/>
          </a:prstGeom>
          <a:noFill/>
        </p:spPr>
        <p:txBody>
          <a:bodyPr wrap="square" rtlCol="0" anchor="ctr" anchorCtr="0">
            <a:spAutoFit/>
          </a:bodyPr>
          <a:lstStyle/>
          <a:p>
            <a:pPr algn="ctr"/>
            <a:r>
              <a:rPr kumimoji="1" lang="ja-JP" altLang="en-US" sz="1600" b="1">
                <a:latin typeface="Meiryo" panose="020B0604030504040204" pitchFamily="34" charset="-128"/>
                <a:ea typeface="Meiryo" panose="020B0604030504040204" pitchFamily="34" charset="-128"/>
              </a:rPr>
              <a:t>生産</a:t>
            </a:r>
          </a:p>
        </p:txBody>
      </p:sp>
      <p:sp>
        <p:nvSpPr>
          <p:cNvPr id="9" name="テキスト ボックス 8">
            <a:extLst>
              <a:ext uri="{FF2B5EF4-FFF2-40B4-BE49-F238E27FC236}">
                <a16:creationId xmlns:a16="http://schemas.microsoft.com/office/drawing/2014/main" id="{42B397F9-4AFA-5F60-E5BB-0987319AD148}"/>
              </a:ext>
            </a:extLst>
          </p:cNvPr>
          <p:cNvSpPr txBox="1"/>
          <p:nvPr/>
        </p:nvSpPr>
        <p:spPr>
          <a:xfrm>
            <a:off x="2185100" y="2796430"/>
            <a:ext cx="1246781" cy="1195199"/>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農林漁業者　</a:t>
            </a:r>
            <a:endParaRPr lang="en-US"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米、野菜、果物、きのこ、畜産物等を育てたり、魚</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介</a:t>
            </a: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類を捕ることで農畜水産物として出荷</a:t>
            </a:r>
          </a:p>
        </p:txBody>
      </p:sp>
      <p:sp>
        <p:nvSpPr>
          <p:cNvPr id="12" name="テキスト ボックス 11">
            <a:extLst>
              <a:ext uri="{FF2B5EF4-FFF2-40B4-BE49-F238E27FC236}">
                <a16:creationId xmlns:a16="http://schemas.microsoft.com/office/drawing/2014/main" id="{B6EA49D1-4811-B5ED-816B-A37AFE88770D}"/>
              </a:ext>
            </a:extLst>
          </p:cNvPr>
          <p:cNvSpPr txBox="1"/>
          <p:nvPr/>
        </p:nvSpPr>
        <p:spPr>
          <a:xfrm>
            <a:off x="5712919" y="2508666"/>
            <a:ext cx="1228895" cy="338554"/>
          </a:xfrm>
          <a:prstGeom prst="rect">
            <a:avLst/>
          </a:prstGeom>
          <a:noFill/>
        </p:spPr>
        <p:txBody>
          <a:bodyPr wrap="square" rtlCol="0" anchor="ctr" anchorCtr="0">
            <a:spAutoFit/>
          </a:bodyPr>
          <a:lstStyle/>
          <a:p>
            <a:pPr algn="ctr"/>
            <a:r>
              <a:rPr kumimoji="1" lang="ja-JP" altLang="en-US" sz="1600" b="1">
                <a:latin typeface="Meiryo" panose="020B0604030504040204" pitchFamily="34" charset="-128"/>
                <a:ea typeface="Meiryo" panose="020B0604030504040204" pitchFamily="34" charset="-128"/>
              </a:rPr>
              <a:t>配送</a:t>
            </a:r>
          </a:p>
        </p:txBody>
      </p:sp>
      <p:sp>
        <p:nvSpPr>
          <p:cNvPr id="16" name="テキスト ボックス 15">
            <a:extLst>
              <a:ext uri="{FF2B5EF4-FFF2-40B4-BE49-F238E27FC236}">
                <a16:creationId xmlns:a16="http://schemas.microsoft.com/office/drawing/2014/main" id="{E58C691D-162D-708E-6758-DA1167136E7B}"/>
              </a:ext>
            </a:extLst>
          </p:cNvPr>
          <p:cNvSpPr txBox="1"/>
          <p:nvPr/>
        </p:nvSpPr>
        <p:spPr>
          <a:xfrm>
            <a:off x="5725220" y="2800674"/>
            <a:ext cx="1228895" cy="1195199"/>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卸売業者</a:t>
            </a: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生産者や食品製造業者から食品を受け入れ、保存管理し、小売店や飲食店の需要に応じて配送</a:t>
            </a:r>
          </a:p>
        </p:txBody>
      </p:sp>
      <p:sp>
        <p:nvSpPr>
          <p:cNvPr id="58" name="テキスト ボックス 57">
            <a:extLst>
              <a:ext uri="{FF2B5EF4-FFF2-40B4-BE49-F238E27FC236}">
                <a16:creationId xmlns:a16="http://schemas.microsoft.com/office/drawing/2014/main" id="{140C2832-2BB3-8D76-8DD2-342341B00C54}"/>
              </a:ext>
            </a:extLst>
          </p:cNvPr>
          <p:cNvSpPr txBox="1"/>
          <p:nvPr/>
        </p:nvSpPr>
        <p:spPr>
          <a:xfrm>
            <a:off x="3726515" y="2526741"/>
            <a:ext cx="1228895" cy="338554"/>
          </a:xfrm>
          <a:prstGeom prst="rect">
            <a:avLst/>
          </a:prstGeom>
          <a:noFill/>
        </p:spPr>
        <p:txBody>
          <a:bodyPr wrap="square" rtlCol="0" anchor="ctr" anchorCtr="0">
            <a:spAutoFit/>
          </a:bodyPr>
          <a:lstStyle/>
          <a:p>
            <a:pPr algn="ctr"/>
            <a:r>
              <a:rPr lang="ja-JP" altLang="en-US" sz="1600" b="1">
                <a:latin typeface="Meiryo" panose="020B0604030504040204" pitchFamily="34" charset="-128"/>
                <a:ea typeface="Meiryo" panose="020B0604030504040204" pitchFamily="34" charset="-128"/>
              </a:rPr>
              <a:t>製造</a:t>
            </a:r>
            <a:endParaRPr kumimoji="1" lang="ja-JP" altLang="en-US" sz="1600" b="1">
              <a:latin typeface="Meiryo" panose="020B0604030504040204" pitchFamily="34" charset="-128"/>
              <a:ea typeface="Meiryo" panose="020B0604030504040204" pitchFamily="34" charset="-128"/>
            </a:endParaRPr>
          </a:p>
        </p:txBody>
      </p:sp>
      <p:sp>
        <p:nvSpPr>
          <p:cNvPr id="59" name="テキスト ボックス 58">
            <a:extLst>
              <a:ext uri="{FF2B5EF4-FFF2-40B4-BE49-F238E27FC236}">
                <a16:creationId xmlns:a16="http://schemas.microsoft.com/office/drawing/2014/main" id="{0D302FF3-547A-5B95-ABE8-8CFA8C1F1784}"/>
              </a:ext>
            </a:extLst>
          </p:cNvPr>
          <p:cNvSpPr txBox="1"/>
          <p:nvPr/>
        </p:nvSpPr>
        <p:spPr>
          <a:xfrm>
            <a:off x="3702362" y="2800599"/>
            <a:ext cx="1253048" cy="579646"/>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食品製造業者</a:t>
            </a: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農畜水産物を加工、包装して出荷</a:t>
            </a:r>
          </a:p>
        </p:txBody>
      </p:sp>
      <p:sp>
        <p:nvSpPr>
          <p:cNvPr id="65" name="テキスト ボックス 64">
            <a:extLst>
              <a:ext uri="{FF2B5EF4-FFF2-40B4-BE49-F238E27FC236}">
                <a16:creationId xmlns:a16="http://schemas.microsoft.com/office/drawing/2014/main" id="{F77F2C44-9F4C-CC67-22A7-BC4D4EFDAAD9}"/>
              </a:ext>
            </a:extLst>
          </p:cNvPr>
          <p:cNvSpPr txBox="1"/>
          <p:nvPr/>
        </p:nvSpPr>
        <p:spPr>
          <a:xfrm>
            <a:off x="7278578" y="2509151"/>
            <a:ext cx="1248544" cy="338554"/>
          </a:xfrm>
          <a:prstGeom prst="rect">
            <a:avLst/>
          </a:prstGeom>
          <a:noFill/>
        </p:spPr>
        <p:txBody>
          <a:bodyPr wrap="square" rtlCol="0" anchor="ctr" anchorCtr="0">
            <a:spAutoFit/>
          </a:bodyPr>
          <a:lstStyle/>
          <a:p>
            <a:pPr algn="ctr"/>
            <a:r>
              <a:rPr kumimoji="1" lang="ja-JP" altLang="en-US" sz="1600" b="1">
                <a:latin typeface="Meiryo" panose="020B0604030504040204" pitchFamily="34" charset="-128"/>
                <a:ea typeface="Meiryo" panose="020B0604030504040204" pitchFamily="34" charset="-128"/>
              </a:rPr>
              <a:t>販売等</a:t>
            </a:r>
          </a:p>
        </p:txBody>
      </p:sp>
      <p:sp>
        <p:nvSpPr>
          <p:cNvPr id="66" name="テキスト ボックス 65">
            <a:extLst>
              <a:ext uri="{FF2B5EF4-FFF2-40B4-BE49-F238E27FC236}">
                <a16:creationId xmlns:a16="http://schemas.microsoft.com/office/drawing/2014/main" id="{03AFB04D-B821-9ABB-0DAF-BE06A51C2D07}"/>
              </a:ext>
            </a:extLst>
          </p:cNvPr>
          <p:cNvSpPr txBox="1"/>
          <p:nvPr/>
        </p:nvSpPr>
        <p:spPr>
          <a:xfrm>
            <a:off x="8826845" y="2526741"/>
            <a:ext cx="1228895" cy="338554"/>
          </a:xfrm>
          <a:prstGeom prst="rect">
            <a:avLst/>
          </a:prstGeom>
          <a:noFill/>
        </p:spPr>
        <p:txBody>
          <a:bodyPr wrap="square" rtlCol="0" anchor="ctr" anchorCtr="0">
            <a:spAutoFit/>
          </a:bodyPr>
          <a:lstStyle/>
          <a:p>
            <a:pPr algn="ctr"/>
            <a:r>
              <a:rPr kumimoji="1" lang="ja-JP" altLang="en-US" sz="1600" b="1">
                <a:latin typeface="Meiryo" panose="020B0604030504040204" pitchFamily="34" charset="-128"/>
                <a:ea typeface="Meiryo" panose="020B0604030504040204" pitchFamily="34" charset="-128"/>
              </a:rPr>
              <a:t>消費</a:t>
            </a:r>
          </a:p>
        </p:txBody>
      </p:sp>
      <p:sp>
        <p:nvSpPr>
          <p:cNvPr id="67" name="テキスト ボックス 66">
            <a:extLst>
              <a:ext uri="{FF2B5EF4-FFF2-40B4-BE49-F238E27FC236}">
                <a16:creationId xmlns:a16="http://schemas.microsoft.com/office/drawing/2014/main" id="{D768A6C5-3D76-7953-7D33-264D07C147F8}"/>
              </a:ext>
            </a:extLst>
          </p:cNvPr>
          <p:cNvSpPr txBox="1"/>
          <p:nvPr/>
        </p:nvSpPr>
        <p:spPr>
          <a:xfrm>
            <a:off x="8814429" y="2818126"/>
            <a:ext cx="1256221" cy="1041311"/>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消費者</a:t>
            </a: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購入した食品を調理して消費したり、レストランなどで提供されたものを消費</a:t>
            </a:r>
          </a:p>
        </p:txBody>
      </p:sp>
      <p:sp>
        <p:nvSpPr>
          <p:cNvPr id="69" name="テキスト ボックス 68">
            <a:extLst>
              <a:ext uri="{FF2B5EF4-FFF2-40B4-BE49-F238E27FC236}">
                <a16:creationId xmlns:a16="http://schemas.microsoft.com/office/drawing/2014/main" id="{B6A4CEDF-44B2-6BFE-4E0F-E7F9DD1202A1}"/>
              </a:ext>
            </a:extLst>
          </p:cNvPr>
          <p:cNvSpPr txBox="1"/>
          <p:nvPr/>
        </p:nvSpPr>
        <p:spPr>
          <a:xfrm>
            <a:off x="7278578" y="2801481"/>
            <a:ext cx="1248544" cy="733534"/>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小売業者</a:t>
            </a: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卸売業者等から食品を購入し、消費者へ販売</a:t>
            </a:r>
          </a:p>
        </p:txBody>
      </p:sp>
      <p:sp>
        <p:nvSpPr>
          <p:cNvPr id="71" name="テキスト ボックス 70">
            <a:extLst>
              <a:ext uri="{FF2B5EF4-FFF2-40B4-BE49-F238E27FC236}">
                <a16:creationId xmlns:a16="http://schemas.microsoft.com/office/drawing/2014/main" id="{6FAE51D3-E34B-345E-44D9-8D270EA1E02C}"/>
              </a:ext>
            </a:extLst>
          </p:cNvPr>
          <p:cNvSpPr txBox="1"/>
          <p:nvPr/>
        </p:nvSpPr>
        <p:spPr>
          <a:xfrm>
            <a:off x="7290162" y="3496560"/>
            <a:ext cx="1228895" cy="733534"/>
          </a:xfrm>
          <a:prstGeom prst="rect">
            <a:avLst/>
          </a:prstGeom>
          <a:noFill/>
        </p:spPr>
        <p:txBody>
          <a:bodyPr wrap="square" rtlCol="0">
            <a:spAutoFit/>
          </a:bodyPr>
          <a:lstStyle/>
          <a:p>
            <a:pPr algn="ctr">
              <a:spcAft>
                <a:spcPts val="200"/>
              </a:spcAft>
            </a:pPr>
            <a:r>
              <a:rPr lang="ja-JP" altLang="ja-JP" sz="1000" b="1" kern="100">
                <a:solidFill>
                  <a:schemeClr val="accent6"/>
                </a:solidFill>
                <a:effectLst/>
                <a:latin typeface="メイリオ" panose="020B0604030504040204" pitchFamily="50" charset="-128"/>
                <a:ea typeface="メイリオ" panose="020B0604030504040204" pitchFamily="50" charset="-128"/>
                <a:cs typeface="Times New Roman" panose="02020603050405020304" pitchFamily="18" charset="0"/>
              </a:rPr>
              <a:t>外食事業者</a:t>
            </a:r>
          </a:p>
          <a:p>
            <a:pPr algn="just">
              <a:spcAft>
                <a:spcPts val="200"/>
              </a:spcAft>
            </a:pP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卸売業者等から食品を購入し、調理して提供</a:t>
            </a:r>
          </a:p>
        </p:txBody>
      </p:sp>
      <p:sp>
        <p:nvSpPr>
          <p:cNvPr id="72" name="四角形: 角を丸くする 71">
            <a:extLst>
              <a:ext uri="{FF2B5EF4-FFF2-40B4-BE49-F238E27FC236}">
                <a16:creationId xmlns:a16="http://schemas.microsoft.com/office/drawing/2014/main" id="{8E88BADD-8BF6-81AB-E316-7171A14D5399}"/>
              </a:ext>
            </a:extLst>
          </p:cNvPr>
          <p:cNvSpPr/>
          <p:nvPr/>
        </p:nvSpPr>
        <p:spPr bwMode="auto">
          <a:xfrm flipH="1">
            <a:off x="2213289" y="4220863"/>
            <a:ext cx="1171170" cy="1652650"/>
          </a:xfrm>
          <a:prstGeom prst="roundRect">
            <a:avLst>
              <a:gd name="adj" fmla="val 7733"/>
            </a:avLst>
          </a:prstGeom>
          <a:solidFill>
            <a:schemeClr val="accent6">
              <a:lumMod val="20000"/>
              <a:lumOff val="80000"/>
            </a:schemeClr>
          </a:solidFill>
          <a:ln w="222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just"/>
            <a:r>
              <a:rPr lang="ja-JP" altLang="ja-JP" sz="1000">
                <a:effectLst/>
                <a:latin typeface="メイリオ" panose="020B0604030504040204" pitchFamily="50" charset="-128"/>
                <a:ea typeface="メイリオ" panose="020B0604030504040204" pitchFamily="50" charset="-128"/>
                <a:cs typeface="Times New Roman" panose="02020603050405020304" pitchFamily="18" charset="0"/>
              </a:rPr>
              <a:t>とれすぎや、形が悪い</a:t>
            </a:r>
            <a:r>
              <a:rPr lang="en-US" altLang="ja-JP" sz="10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a:effectLst/>
                <a:latin typeface="メイリオ" panose="020B0604030504040204" pitchFamily="50" charset="-128"/>
                <a:ea typeface="メイリオ" panose="020B0604030504040204" pitchFamily="50" charset="-128"/>
                <a:cs typeface="Times New Roman" panose="02020603050405020304" pitchFamily="18" charset="0"/>
              </a:rPr>
              <a:t>規格外</a:t>
            </a:r>
            <a:r>
              <a:rPr lang="en-US" altLang="ja-JP" sz="10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a:effectLst/>
                <a:latin typeface="メイリオ" panose="020B0604030504040204" pitchFamily="50" charset="-128"/>
                <a:ea typeface="メイリオ" panose="020B0604030504040204" pitchFamily="50" charset="-128"/>
                <a:cs typeface="Times New Roman" panose="02020603050405020304" pitchFamily="18" charset="0"/>
              </a:rPr>
              <a:t>などにより、流通できず廃棄される。</a:t>
            </a:r>
            <a:endParaRPr lang="ja-JP" altLang="ja-JP" sz="1000" b="1"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25" name="四角形: 角を丸くする 24">
            <a:extLst>
              <a:ext uri="{FF2B5EF4-FFF2-40B4-BE49-F238E27FC236}">
                <a16:creationId xmlns:a16="http://schemas.microsoft.com/office/drawing/2014/main" id="{8BC805FC-2900-773B-2EEA-4610EC4FAC1D}"/>
              </a:ext>
            </a:extLst>
          </p:cNvPr>
          <p:cNvSpPr/>
          <p:nvPr/>
        </p:nvSpPr>
        <p:spPr bwMode="auto">
          <a:xfrm flipH="1">
            <a:off x="3755647" y="4220863"/>
            <a:ext cx="1171171" cy="1652650"/>
          </a:xfrm>
          <a:prstGeom prst="roundRect">
            <a:avLst>
              <a:gd name="adj" fmla="val 8558"/>
            </a:avLst>
          </a:prstGeom>
          <a:solidFill>
            <a:schemeClr val="accent6">
              <a:lumMod val="20000"/>
              <a:lumOff val="80000"/>
            </a:schemeClr>
          </a:solidFill>
          <a:ln w="222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just"/>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需要を上回る製造、パッケージの印字ミスや破損による流通側からの返品などにより廃棄される。</a:t>
            </a:r>
          </a:p>
        </p:txBody>
      </p:sp>
      <p:sp>
        <p:nvSpPr>
          <p:cNvPr id="26" name="四角形: 角を丸くする 25">
            <a:extLst>
              <a:ext uri="{FF2B5EF4-FFF2-40B4-BE49-F238E27FC236}">
                <a16:creationId xmlns:a16="http://schemas.microsoft.com/office/drawing/2014/main" id="{7681BF88-77C3-BABF-0E5F-55E40D0E4459}"/>
              </a:ext>
            </a:extLst>
          </p:cNvPr>
          <p:cNvSpPr/>
          <p:nvPr/>
        </p:nvSpPr>
        <p:spPr bwMode="auto">
          <a:xfrm flipH="1">
            <a:off x="5743395" y="4220863"/>
            <a:ext cx="1167944" cy="1652650"/>
          </a:xfrm>
          <a:prstGeom prst="roundRect">
            <a:avLst>
              <a:gd name="adj" fmla="val 7947"/>
            </a:avLst>
          </a:prstGeom>
          <a:solidFill>
            <a:schemeClr val="accent6">
              <a:lumMod val="20000"/>
              <a:lumOff val="80000"/>
            </a:schemeClr>
          </a:solidFill>
          <a:ln w="222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just"/>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売れ残り、パッケージの破損などにより、廃棄されたり食品製造業者へ返品される。 </a:t>
            </a:r>
          </a:p>
        </p:txBody>
      </p:sp>
      <p:sp>
        <p:nvSpPr>
          <p:cNvPr id="28" name="四角形: 角を丸くする 27">
            <a:extLst>
              <a:ext uri="{FF2B5EF4-FFF2-40B4-BE49-F238E27FC236}">
                <a16:creationId xmlns:a16="http://schemas.microsoft.com/office/drawing/2014/main" id="{644DD1AD-E5F4-D3A2-313E-50AEC0C9D298}"/>
              </a:ext>
            </a:extLst>
          </p:cNvPr>
          <p:cNvSpPr/>
          <p:nvPr/>
        </p:nvSpPr>
        <p:spPr bwMode="auto">
          <a:xfrm flipH="1">
            <a:off x="8856246" y="4220863"/>
            <a:ext cx="1170092" cy="1652650"/>
          </a:xfrm>
          <a:prstGeom prst="roundRect">
            <a:avLst>
              <a:gd name="adj" fmla="val 7805"/>
            </a:avLst>
          </a:prstGeom>
          <a:solidFill>
            <a:schemeClr val="accent6">
              <a:lumMod val="20000"/>
              <a:lumOff val="80000"/>
            </a:schemeClr>
          </a:solidFill>
          <a:ln w="222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just"/>
            <a:r>
              <a:rPr lang="ja-JP" altLang="ja-JP" sz="1000">
                <a:effectLst/>
                <a:latin typeface="メイリオ" panose="020B0604030504040204" pitchFamily="50" charset="-128"/>
                <a:ea typeface="メイリオ" panose="020B0604030504040204" pitchFamily="50" charset="-128"/>
                <a:cs typeface="Times New Roman" panose="02020603050405020304" pitchFamily="18" charset="0"/>
              </a:rPr>
              <a:t>使い忘れや食べ残しなどにより廃棄される。</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34" name="Speech Bubble: Rectangle with Corners Rounded 33">
            <a:extLst>
              <a:ext uri="{FF2B5EF4-FFF2-40B4-BE49-F238E27FC236}">
                <a16:creationId xmlns:a16="http://schemas.microsoft.com/office/drawing/2014/main" id="{0D360CAE-1233-7649-F044-F35D03DB8AC3}"/>
              </a:ext>
            </a:extLst>
          </p:cNvPr>
          <p:cNvSpPr/>
          <p:nvPr/>
        </p:nvSpPr>
        <p:spPr bwMode="auto">
          <a:xfrm>
            <a:off x="5653245" y="2452168"/>
            <a:ext cx="1358470" cy="3528000"/>
          </a:xfrm>
          <a:prstGeom prst="wedgeRoundRectCallout">
            <a:avLst>
              <a:gd name="adj1" fmla="val 58736"/>
              <a:gd name="adj2" fmla="val 20495"/>
              <a:gd name="adj3" fmla="val 16667"/>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5" name="Speech Bubble: Rectangle with Corners Rounded 34">
            <a:extLst>
              <a:ext uri="{FF2B5EF4-FFF2-40B4-BE49-F238E27FC236}">
                <a16:creationId xmlns:a16="http://schemas.microsoft.com/office/drawing/2014/main" id="{3079FE74-B4FD-0020-DEAB-D1CF25699418}"/>
              </a:ext>
            </a:extLst>
          </p:cNvPr>
          <p:cNvSpPr/>
          <p:nvPr/>
        </p:nvSpPr>
        <p:spPr bwMode="auto">
          <a:xfrm>
            <a:off x="7216959" y="2452167"/>
            <a:ext cx="1358470" cy="3528000"/>
          </a:xfrm>
          <a:prstGeom prst="wedgeRoundRectCallout">
            <a:avLst>
              <a:gd name="adj1" fmla="val 58736"/>
              <a:gd name="adj2" fmla="val 20495"/>
              <a:gd name="adj3" fmla="val 16667"/>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6" name="Speech Bubble: Rectangle with Corners Rounded 35">
            <a:extLst>
              <a:ext uri="{FF2B5EF4-FFF2-40B4-BE49-F238E27FC236}">
                <a16:creationId xmlns:a16="http://schemas.microsoft.com/office/drawing/2014/main" id="{3C12750E-A627-D242-5633-2CB4988C48CA}"/>
              </a:ext>
            </a:extLst>
          </p:cNvPr>
          <p:cNvSpPr/>
          <p:nvPr/>
        </p:nvSpPr>
        <p:spPr bwMode="auto">
          <a:xfrm>
            <a:off x="8769780" y="2456386"/>
            <a:ext cx="1358470" cy="3528000"/>
          </a:xfrm>
          <a:prstGeom prst="wedgeRoundRectCallout">
            <a:avLst>
              <a:gd name="adj1" fmla="val 58736"/>
              <a:gd name="adj2" fmla="val 20495"/>
              <a:gd name="adj3" fmla="val 16667"/>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7" name="Speech Bubble: Rectangle with Corners Rounded 36">
            <a:extLst>
              <a:ext uri="{FF2B5EF4-FFF2-40B4-BE49-F238E27FC236}">
                <a16:creationId xmlns:a16="http://schemas.microsoft.com/office/drawing/2014/main" id="{25DB6D61-9D1F-12C3-A331-9ADCD81B4B80}"/>
              </a:ext>
            </a:extLst>
          </p:cNvPr>
          <p:cNvSpPr/>
          <p:nvPr/>
        </p:nvSpPr>
        <p:spPr bwMode="auto">
          <a:xfrm>
            <a:off x="3650744" y="2459097"/>
            <a:ext cx="1358470" cy="3528000"/>
          </a:xfrm>
          <a:prstGeom prst="wedgeRoundRectCallout">
            <a:avLst>
              <a:gd name="adj1" fmla="val 58736"/>
              <a:gd name="adj2" fmla="val 20495"/>
              <a:gd name="adj3" fmla="val 16667"/>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8" name="Speech Bubble: Rectangle with Corners Rounded 37">
            <a:extLst>
              <a:ext uri="{FF2B5EF4-FFF2-40B4-BE49-F238E27FC236}">
                <a16:creationId xmlns:a16="http://schemas.microsoft.com/office/drawing/2014/main" id="{EDA76F48-8C67-7BCD-B11B-F848902263E2}"/>
              </a:ext>
            </a:extLst>
          </p:cNvPr>
          <p:cNvSpPr/>
          <p:nvPr/>
        </p:nvSpPr>
        <p:spPr bwMode="auto">
          <a:xfrm>
            <a:off x="2126606" y="2459097"/>
            <a:ext cx="1358470" cy="3528000"/>
          </a:xfrm>
          <a:prstGeom prst="wedgeRoundRectCallout">
            <a:avLst>
              <a:gd name="adj1" fmla="val 58736"/>
              <a:gd name="adj2" fmla="val 20495"/>
              <a:gd name="adj3" fmla="val 16667"/>
            </a:avLst>
          </a:prstGeom>
          <a:noFill/>
          <a:ln w="22225" cap="flat" cmpd="sng" algn="ctr">
            <a:solidFill>
              <a:schemeClr val="tx1">
                <a:lumMod val="50000"/>
                <a:lumOff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 name="テキスト ボックス 1">
            <a:extLst>
              <a:ext uri="{FF2B5EF4-FFF2-40B4-BE49-F238E27FC236}">
                <a16:creationId xmlns:a16="http://schemas.microsoft.com/office/drawing/2014/main" id="{8FFB78A0-319B-8094-E208-F924723DBEBE}"/>
              </a:ext>
            </a:extLst>
          </p:cNvPr>
          <p:cNvSpPr txBox="1"/>
          <p:nvPr/>
        </p:nvSpPr>
        <p:spPr>
          <a:xfrm>
            <a:off x="825147" y="2509151"/>
            <a:ext cx="627997" cy="461665"/>
          </a:xfrm>
          <a:prstGeom prst="rect">
            <a:avLst/>
          </a:prstGeom>
          <a:noFill/>
        </p:spPr>
        <p:txBody>
          <a:bodyPr wrap="square" lIns="91440" tIns="45720" rIns="91440" bIns="45720" rtlCol="0" anchor="t">
            <a:spAutoFit/>
          </a:bodyPr>
          <a:lstStyle/>
          <a:p>
            <a:pPr algn="ctr"/>
            <a:r>
              <a:rPr lang="en-US" altLang="ja-JP" sz="800" b="1">
                <a:latin typeface="Meiryo"/>
                <a:ea typeface="Meiryo"/>
              </a:rPr>
              <a:t>food</a:t>
            </a:r>
          </a:p>
          <a:p>
            <a:pPr algn="ctr"/>
            <a:r>
              <a:rPr lang="en-US" altLang="ja-JP" sz="800" b="1">
                <a:latin typeface="Meiryo"/>
                <a:ea typeface="Meiryo"/>
              </a:rPr>
              <a:t>supply</a:t>
            </a:r>
            <a:endParaRPr lang="en-US" altLang="ja-JP" sz="800" b="1">
              <a:latin typeface="Meiryo" panose="020B0604030504040204" pitchFamily="34" charset="-128"/>
              <a:ea typeface="Meiryo" panose="020B0604030504040204" pitchFamily="34" charset="-128"/>
            </a:endParaRPr>
          </a:p>
          <a:p>
            <a:pPr algn="ctr"/>
            <a:r>
              <a:rPr lang="en-US" altLang="ja-JP" sz="800" b="1">
                <a:latin typeface="Meiryo"/>
                <a:ea typeface="Meiryo"/>
              </a:rPr>
              <a:t>chain</a:t>
            </a:r>
            <a:endParaRPr kumimoji="1" lang="ja-JP" altLang="en-US" sz="800" b="1">
              <a:latin typeface="Meiryo"/>
              <a:ea typeface="Meiryo"/>
            </a:endParaRPr>
          </a:p>
        </p:txBody>
      </p:sp>
      <p:sp>
        <p:nvSpPr>
          <p:cNvPr id="18" name="テキスト ボックス 17">
            <a:extLst>
              <a:ext uri="{FF2B5EF4-FFF2-40B4-BE49-F238E27FC236}">
                <a16:creationId xmlns:a16="http://schemas.microsoft.com/office/drawing/2014/main" id="{4272DC90-6679-50D0-EB67-B0D491FE1E58}"/>
              </a:ext>
            </a:extLst>
          </p:cNvPr>
          <p:cNvSpPr txBox="1"/>
          <p:nvPr/>
        </p:nvSpPr>
        <p:spPr>
          <a:xfrm>
            <a:off x="583093" y="1919378"/>
            <a:ext cx="4850874" cy="369332"/>
          </a:xfrm>
          <a:prstGeom prst="rect">
            <a:avLst/>
          </a:prstGeom>
          <a:noFill/>
        </p:spPr>
        <p:txBody>
          <a:bodyPr wrap="square" rtlCol="0">
            <a:spAutoFit/>
          </a:bodyPr>
          <a:lstStyle/>
          <a:p>
            <a:r>
              <a:rPr lang="ja-JP" altLang="en-US" sz="1800" b="1">
                <a:solidFill>
                  <a:schemeClr val="accent6"/>
                </a:solidFill>
                <a:latin typeface="Meiryo" panose="020B0604030504040204" pitchFamily="34" charset="-128"/>
                <a:ea typeface="Meiryo" panose="020B0604030504040204" pitchFamily="34" charset="-128"/>
              </a:rPr>
              <a:t>食品が届くまでの流れ</a:t>
            </a:r>
            <a:r>
              <a:rPr lang="en-US" altLang="ja-JP" sz="1400" b="1">
                <a:solidFill>
                  <a:schemeClr val="accent6"/>
                </a:solidFill>
                <a:latin typeface="Meiryo" panose="020B0604030504040204" pitchFamily="34" charset="-128"/>
                <a:ea typeface="Meiryo" panose="020B0604030504040204" pitchFamily="34" charset="-128"/>
              </a:rPr>
              <a:t>(</a:t>
            </a:r>
            <a:r>
              <a:rPr lang="ja-JP" altLang="en-US" sz="1400" b="1">
                <a:solidFill>
                  <a:schemeClr val="accent6"/>
                </a:solidFill>
                <a:latin typeface="Meiryo" panose="020B0604030504040204" pitchFamily="34" charset="-128"/>
                <a:ea typeface="Meiryo" panose="020B0604030504040204" pitchFamily="34" charset="-128"/>
              </a:rPr>
              <a:t>フードサプライチェーン</a:t>
            </a:r>
            <a:r>
              <a:rPr lang="en-US" altLang="ja-JP" sz="1400" b="1">
                <a:solidFill>
                  <a:schemeClr val="accent6"/>
                </a:solidFill>
                <a:latin typeface="Meiryo" panose="020B0604030504040204" pitchFamily="34" charset="-128"/>
                <a:ea typeface="Meiryo" panose="020B0604030504040204" pitchFamily="34" charset="-128"/>
              </a:rPr>
              <a:t>)</a:t>
            </a:r>
            <a:endParaRPr kumimoji="1" lang="ja-JP" altLang="en-US" sz="1400" b="1">
              <a:solidFill>
                <a:schemeClr val="accent6"/>
              </a:solidFill>
              <a:latin typeface="Meiryo" panose="020B0604030504040204" pitchFamily="34" charset="-128"/>
              <a:ea typeface="Meiryo" panose="020B0604030504040204" pitchFamily="34" charset="-128"/>
            </a:endParaRPr>
          </a:p>
        </p:txBody>
      </p:sp>
      <p:sp>
        <p:nvSpPr>
          <p:cNvPr id="14" name="スライド番号プレースホルダ 3">
            <a:extLst>
              <a:ext uri="{FF2B5EF4-FFF2-40B4-BE49-F238E27FC236}">
                <a16:creationId xmlns:a16="http://schemas.microsoft.com/office/drawing/2014/main" id="{08E4E22D-465A-F4AB-6F01-6084CB316B4C}"/>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04</a:t>
            </a:r>
          </a:p>
        </p:txBody>
      </p:sp>
      <p:cxnSp>
        <p:nvCxnSpPr>
          <p:cNvPr id="22" name="直線コネクタ 21">
            <a:extLst>
              <a:ext uri="{FF2B5EF4-FFF2-40B4-BE49-F238E27FC236}">
                <a16:creationId xmlns:a16="http://schemas.microsoft.com/office/drawing/2014/main" id="{59E0343E-5DD6-5682-E7D7-EE8A00339F31}"/>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 name="四角形: 角を丸くする 25">
            <a:extLst>
              <a:ext uri="{FF2B5EF4-FFF2-40B4-BE49-F238E27FC236}">
                <a16:creationId xmlns:a16="http://schemas.microsoft.com/office/drawing/2014/main" id="{8645D6A9-0E53-99C4-AC1A-B2BAF38DD8B1}"/>
              </a:ext>
            </a:extLst>
          </p:cNvPr>
          <p:cNvSpPr/>
          <p:nvPr/>
        </p:nvSpPr>
        <p:spPr bwMode="auto">
          <a:xfrm flipH="1">
            <a:off x="7312218" y="4220862"/>
            <a:ext cx="1167944" cy="1652651"/>
          </a:xfrm>
          <a:prstGeom prst="roundRect">
            <a:avLst>
              <a:gd name="adj" fmla="val 7947"/>
            </a:avLst>
          </a:prstGeom>
          <a:solidFill>
            <a:schemeClr val="accent6">
              <a:lumMod val="20000"/>
              <a:lumOff val="80000"/>
            </a:schemeClr>
          </a:solidFill>
          <a:ln w="22225" cap="flat" cmpd="sng" algn="ctr">
            <a:noFill/>
            <a:prstDash val="solid"/>
            <a:round/>
            <a:headEnd type="none" w="med" len="med"/>
            <a:tailEnd type="none" w="med" len="med"/>
          </a:ln>
          <a:effectLst/>
        </p:spPr>
        <p:txBody>
          <a:bodyPr vert="horz" wrap="square" lIns="72000" tIns="72000" rIns="72000" bIns="72000" numCol="1" rtlCol="0" anchor="t" anchorCtr="0" compatLnSpc="1">
            <a:prstTxWarp prst="textNoShape">
              <a:avLst/>
            </a:prstTxWarp>
            <a:noAutofit/>
          </a:bodyPr>
          <a:lstStyle/>
          <a:p>
            <a:pPr algn="just">
              <a:lnSpc>
                <a:spcPct val="110000"/>
              </a:lnSpc>
            </a:pPr>
            <a:r>
              <a:rPr lang="ja-JP" altLang="en-US" sz="1000" kern="100" spc="100">
                <a:effectLst/>
                <a:latin typeface="メイリオ" panose="020B0604030504040204" pitchFamily="50" charset="-128"/>
                <a:ea typeface="メイリオ" panose="020B0604030504040204" pitchFamily="50" charset="-128"/>
                <a:cs typeface="Times New Roman" panose="02020603050405020304" pitchFamily="18" charset="0"/>
              </a:rPr>
              <a:t>小売店では、</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パ</a:t>
            </a:r>
            <a:endPar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10000"/>
              </a:lnSpc>
            </a:pP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ッケージの破損や売れ残りにより返品・廃棄される。</a:t>
            </a:r>
            <a:endPar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lnSpc>
                <a:spcPct val="110000"/>
              </a:lnSpc>
            </a:pP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飲食店では、作りすぎや客の食べ残しにより廃棄される。 </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6C7B92A3-23DA-0C37-F363-B10287D660E3}"/>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13" name="スライド番号プレースホルダ 3">
            <a:extLst>
              <a:ext uri="{FF2B5EF4-FFF2-40B4-BE49-F238E27FC236}">
                <a16:creationId xmlns:a16="http://schemas.microsoft.com/office/drawing/2014/main" id="{D9738902-E11B-F4BC-1A33-0136A5905BE9}"/>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03</a:t>
            </a:r>
          </a:p>
        </p:txBody>
      </p:sp>
      <p:cxnSp>
        <p:nvCxnSpPr>
          <p:cNvPr id="19" name="直線コネクタ 18">
            <a:extLst>
              <a:ext uri="{FF2B5EF4-FFF2-40B4-BE49-F238E27FC236}">
                <a16:creationId xmlns:a16="http://schemas.microsoft.com/office/drawing/2014/main" id="{4CD9EEB7-6167-695A-D3D7-1763BA5D9632}"/>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5328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図 58">
            <a:extLst>
              <a:ext uri="{FF2B5EF4-FFF2-40B4-BE49-F238E27FC236}">
                <a16:creationId xmlns:a16="http://schemas.microsoft.com/office/drawing/2014/main" id="{4352BF5D-61A5-E430-3DB1-6FF1FAE05C56}"/>
              </a:ext>
            </a:extLst>
          </p:cNvPr>
          <p:cNvPicPr>
            <a:picLocks noChangeAspect="1"/>
          </p:cNvPicPr>
          <p:nvPr/>
        </p:nvPicPr>
        <p:blipFill>
          <a:blip r:embed="rId3"/>
          <a:stretch>
            <a:fillRect/>
          </a:stretch>
        </p:blipFill>
        <p:spPr>
          <a:xfrm>
            <a:off x="5579066" y="3043473"/>
            <a:ext cx="4844906" cy="1979310"/>
          </a:xfrm>
          <a:prstGeom prst="rect">
            <a:avLst/>
          </a:prstGeom>
        </p:spPr>
      </p:pic>
      <p:pic>
        <p:nvPicPr>
          <p:cNvPr id="56" name="図 55">
            <a:extLst>
              <a:ext uri="{FF2B5EF4-FFF2-40B4-BE49-F238E27FC236}">
                <a16:creationId xmlns:a16="http://schemas.microsoft.com/office/drawing/2014/main" id="{7D51AA96-6506-A15C-0DD6-E4AF19359306}"/>
              </a:ext>
            </a:extLst>
          </p:cNvPr>
          <p:cNvPicPr>
            <a:picLocks noChangeAspect="1"/>
          </p:cNvPicPr>
          <p:nvPr/>
        </p:nvPicPr>
        <p:blipFill>
          <a:blip r:embed="rId4"/>
          <a:stretch>
            <a:fillRect/>
          </a:stretch>
        </p:blipFill>
        <p:spPr>
          <a:xfrm>
            <a:off x="233945" y="2939698"/>
            <a:ext cx="4877223" cy="3724979"/>
          </a:xfrm>
          <a:prstGeom prst="rect">
            <a:avLst/>
          </a:prstGeom>
        </p:spPr>
      </p:pic>
      <p:graphicFrame>
        <p:nvGraphicFramePr>
          <p:cNvPr id="54" name="グラフ 53">
            <a:extLst>
              <a:ext uri="{FF2B5EF4-FFF2-40B4-BE49-F238E27FC236}">
                <a16:creationId xmlns:a16="http://schemas.microsoft.com/office/drawing/2014/main" id="{2C04884C-D6B7-4703-89A9-8418105B361F}"/>
              </a:ext>
            </a:extLst>
          </p:cNvPr>
          <p:cNvGraphicFramePr>
            <a:graphicFrameLocks/>
          </p:cNvGraphicFramePr>
          <p:nvPr>
            <p:extLst>
              <p:ext uri="{D42A27DB-BD31-4B8C-83A1-F6EECF244321}">
                <p14:modId xmlns:p14="http://schemas.microsoft.com/office/powerpoint/2010/main" val="1684520416"/>
              </p:ext>
            </p:extLst>
          </p:nvPr>
        </p:nvGraphicFramePr>
        <p:xfrm>
          <a:off x="297562" y="2971665"/>
          <a:ext cx="4873488" cy="3726760"/>
        </p:xfrm>
        <a:graphic>
          <a:graphicData uri="http://schemas.openxmlformats.org/drawingml/2006/chart">
            <c:chart xmlns:c="http://schemas.openxmlformats.org/drawingml/2006/chart" xmlns:r="http://schemas.openxmlformats.org/officeDocument/2006/relationships" r:id="rId5"/>
          </a:graphicData>
        </a:graphic>
      </p:graphicFrame>
      <p:sp>
        <p:nvSpPr>
          <p:cNvPr id="53" name="楕円 52">
            <a:extLst>
              <a:ext uri="{FF2B5EF4-FFF2-40B4-BE49-F238E27FC236}">
                <a16:creationId xmlns:a16="http://schemas.microsoft.com/office/drawing/2014/main" id="{CB1E199E-1A15-4467-B4D2-62518C1731FD}"/>
              </a:ext>
            </a:extLst>
          </p:cNvPr>
          <p:cNvSpPr/>
          <p:nvPr/>
        </p:nvSpPr>
        <p:spPr>
          <a:xfrm>
            <a:off x="2027591" y="4130836"/>
            <a:ext cx="1292087" cy="1300370"/>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b="1" i="0">
                <a:solidFill>
                  <a:sysClr val="windowText" lastClr="000000"/>
                </a:solidFill>
                <a:latin typeface="メイリオ" panose="020B0604030504040204" pitchFamily="50" charset="-128"/>
                <a:ea typeface="メイリオ" panose="020B0604030504040204" pitchFamily="50" charset="-128"/>
              </a:rPr>
              <a:t>　</a:t>
            </a:r>
            <a:endParaRPr kumimoji="1" lang="en-US" altLang="ja-JP" sz="800" b="1" i="0">
              <a:solidFill>
                <a:sysClr val="windowText" lastClr="000000"/>
              </a:solidFill>
              <a:latin typeface="メイリオ" panose="020B0604030504040204" pitchFamily="50" charset="-128"/>
              <a:ea typeface="メイリオ" panose="020B0604030504040204" pitchFamily="50" charset="-128"/>
            </a:endParaRPr>
          </a:p>
        </p:txBody>
      </p:sp>
      <p:pic>
        <p:nvPicPr>
          <p:cNvPr id="31" name="図 30">
            <a:extLst>
              <a:ext uri="{FF2B5EF4-FFF2-40B4-BE49-F238E27FC236}">
                <a16:creationId xmlns:a16="http://schemas.microsoft.com/office/drawing/2014/main" id="{D9B9835E-1A7E-EA76-6B25-BBA5476D7941}"/>
              </a:ext>
            </a:extLst>
          </p:cNvPr>
          <p:cNvPicPr>
            <a:picLocks noChangeAspect="1"/>
          </p:cNvPicPr>
          <p:nvPr/>
        </p:nvPicPr>
        <p:blipFill>
          <a:blip r:embed="rId6"/>
          <a:stretch>
            <a:fillRect/>
          </a:stretch>
        </p:blipFill>
        <p:spPr>
          <a:xfrm>
            <a:off x="7621537" y="2354909"/>
            <a:ext cx="411480" cy="419100"/>
          </a:xfrm>
          <a:prstGeom prst="rect">
            <a:avLst/>
          </a:prstGeom>
        </p:spPr>
      </p:pic>
      <p:sp>
        <p:nvSpPr>
          <p:cNvPr id="11" name="テキスト ボックス 10">
            <a:extLst>
              <a:ext uri="{FF2B5EF4-FFF2-40B4-BE49-F238E27FC236}">
                <a16:creationId xmlns:a16="http://schemas.microsoft.com/office/drawing/2014/main" id="{8C6C0275-EDDB-A91B-2E68-12AB89B17FD8}"/>
              </a:ext>
            </a:extLst>
          </p:cNvPr>
          <p:cNvSpPr txBox="1"/>
          <p:nvPr/>
        </p:nvSpPr>
        <p:spPr>
          <a:xfrm>
            <a:off x="572781" y="535713"/>
            <a:ext cx="4609639" cy="1261884"/>
          </a:xfrm>
          <a:prstGeom prst="rect">
            <a:avLst/>
          </a:prstGeom>
          <a:noFill/>
        </p:spPr>
        <p:txBody>
          <a:bodyPr wrap="square" rtlCol="0">
            <a:spAutoFit/>
          </a:bodyPr>
          <a:lstStyle/>
          <a:p>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a:t>
            </a:r>
            <a:r>
              <a:rPr lang="ja-JP" altLang="en-US"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にまつわるお金の話</a:t>
            </a:r>
            <a:endPar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4CE2ED25-0F53-DEC9-157C-6310842135D0}"/>
              </a:ext>
            </a:extLst>
          </p:cNvPr>
          <p:cNvSpPr txBox="1"/>
          <p:nvPr/>
        </p:nvSpPr>
        <p:spPr>
          <a:xfrm>
            <a:off x="6054745" y="563771"/>
            <a:ext cx="4186651" cy="523220"/>
          </a:xfrm>
          <a:prstGeom prst="rect">
            <a:avLst/>
          </a:prstGeom>
          <a:noFill/>
        </p:spPr>
        <p:txBody>
          <a:bodyPr wrap="square" rtlCol="0">
            <a:spAutoFit/>
          </a:bodyPr>
          <a:lstStyle/>
          <a:p>
            <a:pPr algn="just"/>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家庭における消費支出のうち、食費は</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1/4</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以上を占めている</a:t>
            </a:r>
            <a:endParaRPr kumimoji="1" lang="ja-JP" altLang="en-US" sz="14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53238712-A9F6-8486-9F46-511EF28A8CED}"/>
              </a:ext>
            </a:extLst>
          </p:cNvPr>
          <p:cNvSpPr txBox="1"/>
          <p:nvPr/>
        </p:nvSpPr>
        <p:spPr>
          <a:xfrm>
            <a:off x="5563369"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200B86F6-854F-74F6-119E-7D8322F43D9C}"/>
              </a:ext>
            </a:extLst>
          </p:cNvPr>
          <p:cNvSpPr txBox="1"/>
          <p:nvPr/>
        </p:nvSpPr>
        <p:spPr>
          <a:xfrm>
            <a:off x="6044584" y="1105912"/>
            <a:ext cx="4142323" cy="523220"/>
          </a:xfrm>
          <a:prstGeom prst="rect">
            <a:avLst/>
          </a:prstGeom>
          <a:noFill/>
        </p:spPr>
        <p:txBody>
          <a:bodyPr wrap="square" rtlCol="0">
            <a:spAutoFit/>
          </a:bodyPr>
          <a:lstStyle/>
          <a:p>
            <a:pPr algn="just"/>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家庭からの食品ロスは一般廃棄物として処理</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され、</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焼却処分するための経費は</a:t>
            </a:r>
            <a:r>
              <a:rPr lang="ja-JP" altLang="en-US" sz="1400">
                <a:latin typeface="Meiryo UI" panose="020B0604030504040204" pitchFamily="50" charset="-128"/>
                <a:ea typeface="Meiryo UI" panose="020B0604030504040204" pitchFamily="50" charset="-128"/>
                <a:cs typeface="Times New Roman" panose="02020603050405020304" pitchFamily="18" charset="0"/>
              </a:rPr>
              <a:t>全て</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私たちの税金</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で賄われている</a:t>
            </a:r>
            <a:endParaRPr kumimoji="1" lang="ja-JP" altLang="en-US" sz="140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3A868D8-8DE3-9F7E-9390-6C19F1B7D5E9}"/>
              </a:ext>
            </a:extLst>
          </p:cNvPr>
          <p:cNvSpPr txBox="1"/>
          <p:nvPr/>
        </p:nvSpPr>
        <p:spPr>
          <a:xfrm>
            <a:off x="5563369" y="1112796"/>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10" name="テキスト ボックス 9">
            <a:extLst>
              <a:ext uri="{FF2B5EF4-FFF2-40B4-BE49-F238E27FC236}">
                <a16:creationId xmlns:a16="http://schemas.microsoft.com/office/drawing/2014/main" id="{DF2950D2-D5D0-1AA4-4832-CA42700B1510}"/>
              </a:ext>
            </a:extLst>
          </p:cNvPr>
          <p:cNvSpPr txBox="1"/>
          <p:nvPr/>
        </p:nvSpPr>
        <p:spPr>
          <a:xfrm>
            <a:off x="6044584" y="1663621"/>
            <a:ext cx="4186651" cy="523220"/>
          </a:xfrm>
          <a:prstGeom prst="rect">
            <a:avLst/>
          </a:prstGeom>
          <a:noFill/>
        </p:spPr>
        <p:txBody>
          <a:bodyPr wrap="square" rtlCol="0">
            <a:spAutoFit/>
          </a:bodyPr>
          <a:lstStyle/>
          <a:p>
            <a:pPr algn="just"/>
            <a:r>
              <a:rPr lang="en-US" altLang="ja-JP" sz="1400">
                <a:latin typeface="Meiryo UI" panose="020B0604030504040204" pitchFamily="50" charset="-128"/>
                <a:ea typeface="Meiryo UI" panose="020B0604030504040204" pitchFamily="50" charset="-128"/>
                <a:cs typeface="Times New Roman" panose="02020603050405020304" pitchFamily="18" charset="0"/>
              </a:rPr>
              <a:t>2023</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年度のごみ処理事業経費は、約</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2.3</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兆円</a:t>
            </a:r>
            <a:r>
              <a:rPr lang="ja-JP" altLang="en-US" sz="1400">
                <a:latin typeface="Meiryo UI" panose="020B0604030504040204" pitchFamily="50" charset="-128"/>
                <a:ea typeface="Meiryo UI" panose="020B0604030504040204" pitchFamily="50" charset="-128"/>
                <a:cs typeface="Times New Roman" panose="02020603050405020304" pitchFamily="18" charset="0"/>
              </a:rPr>
              <a:t>であり、</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国民一人当たり</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18,300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円</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年</a:t>
            </a:r>
            <a:endParaRPr kumimoji="1" lang="ja-JP" altLang="en-US" sz="140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55600E8F-52AA-674E-3999-273B018F2D1A}"/>
              </a:ext>
            </a:extLst>
          </p:cNvPr>
          <p:cNvSpPr txBox="1"/>
          <p:nvPr/>
        </p:nvSpPr>
        <p:spPr>
          <a:xfrm>
            <a:off x="5563369" y="1648054"/>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7FFAE73F-5782-D342-9993-EFA2E2DECBFA}"/>
              </a:ext>
            </a:extLst>
          </p:cNvPr>
          <p:cNvSpPr txBox="1"/>
          <p:nvPr/>
        </p:nvSpPr>
        <p:spPr>
          <a:xfrm>
            <a:off x="340326" y="2462064"/>
            <a:ext cx="2723823" cy="369332"/>
          </a:xfrm>
          <a:prstGeom prst="rect">
            <a:avLst/>
          </a:prstGeom>
          <a:noFill/>
        </p:spPr>
        <p:txBody>
          <a:bodyPr wrap="none" rtlCol="0">
            <a:spAutoFit/>
          </a:bodyPr>
          <a:lstStyle/>
          <a:p>
            <a:r>
              <a:rPr lang="ja-JP" altLang="ja-JP" sz="1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家計における食費の状況</a:t>
            </a:r>
          </a:p>
        </p:txBody>
      </p:sp>
      <p:sp>
        <p:nvSpPr>
          <p:cNvPr id="7" name="テキスト ボックス 6">
            <a:extLst>
              <a:ext uri="{FF2B5EF4-FFF2-40B4-BE49-F238E27FC236}">
                <a16:creationId xmlns:a16="http://schemas.microsoft.com/office/drawing/2014/main" id="{8616B7B4-206E-A6EE-21DD-215867219726}"/>
              </a:ext>
            </a:extLst>
          </p:cNvPr>
          <p:cNvSpPr txBox="1"/>
          <p:nvPr/>
        </p:nvSpPr>
        <p:spPr>
          <a:xfrm>
            <a:off x="1701377" y="6739958"/>
            <a:ext cx="2581865" cy="400110"/>
          </a:xfrm>
          <a:prstGeom prst="rect">
            <a:avLst/>
          </a:prstGeom>
          <a:noFill/>
        </p:spPr>
        <p:txBody>
          <a:bodyPr wrap="square">
            <a:spAutoFit/>
          </a:bodyPr>
          <a:lstStyle/>
          <a:p>
            <a:pPr algn="just"/>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資料：総務省 「家計調査</a:t>
            </a:r>
            <a:r>
              <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(2024</a:t>
            </a: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年</a:t>
            </a:r>
            <a:r>
              <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a:t>
            </a:r>
          </a:p>
          <a:p>
            <a:pPr algn="just"/>
            <a:r>
              <a:rPr lang="en-US" altLang="ja-JP" sz="10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１世帯当たり１か月間の収入と支出</a:t>
            </a:r>
            <a:r>
              <a:rPr lang="en-US" altLang="ja-JP" sz="10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 」</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31D6272B-D8C2-15A3-72C3-FC636E95179E}"/>
              </a:ext>
            </a:extLst>
          </p:cNvPr>
          <p:cNvSpPr txBox="1"/>
          <p:nvPr/>
        </p:nvSpPr>
        <p:spPr>
          <a:xfrm>
            <a:off x="5712194" y="5098890"/>
            <a:ext cx="4678631" cy="400110"/>
          </a:xfrm>
          <a:prstGeom prst="rect">
            <a:avLst/>
          </a:prstGeom>
          <a:noFill/>
        </p:spPr>
        <p:txBody>
          <a:bodyPr wrap="square">
            <a:spAutoFit/>
          </a:bodyPr>
          <a:lstStyle/>
          <a:p>
            <a:pPr algn="just"/>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資料：環境省「一般廃棄物の排出及び処理状況等について」 ごみ処理事業経費</a:t>
            </a:r>
            <a:r>
              <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一般廃棄物処理事業のうち、し尿処理事業経費を除く</a:t>
            </a:r>
            <a:r>
              <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8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800" kern="100">
                <a:effectLst/>
                <a:latin typeface="メイリオ" panose="020B0604030504040204" pitchFamily="50" charset="-128"/>
                <a:ea typeface="メイリオ" panose="020B0604030504040204" pitchFamily="50" charset="-128"/>
                <a:cs typeface="Times New Roman" panose="02020603050405020304" pitchFamily="18" charset="0"/>
              </a:rPr>
              <a:t>小数点第２位の四捨五入</a:t>
            </a:r>
            <a:r>
              <a:rPr lang="en-US" altLang="ja-JP" sz="800" kern="100">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532AFAEA-82F8-39BA-0E35-60BE02AA1590}"/>
              </a:ext>
            </a:extLst>
          </p:cNvPr>
          <p:cNvSpPr txBox="1"/>
          <p:nvPr/>
        </p:nvSpPr>
        <p:spPr>
          <a:xfrm>
            <a:off x="5579066" y="2460489"/>
            <a:ext cx="2139215" cy="369332"/>
          </a:xfrm>
          <a:prstGeom prst="rect">
            <a:avLst/>
          </a:prstGeom>
          <a:noFill/>
        </p:spPr>
        <p:txBody>
          <a:bodyPr wrap="square">
            <a:spAutoFit/>
          </a:bodyPr>
          <a:lstStyle/>
          <a:p>
            <a:r>
              <a:rPr lang="ja-JP" altLang="ja-JP" sz="1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ゴミ処理事業経費</a:t>
            </a:r>
          </a:p>
        </p:txBody>
      </p:sp>
      <p:sp>
        <p:nvSpPr>
          <p:cNvPr id="30" name="TextBox 29">
            <a:extLst>
              <a:ext uri="{FF2B5EF4-FFF2-40B4-BE49-F238E27FC236}">
                <a16:creationId xmlns:a16="http://schemas.microsoft.com/office/drawing/2014/main" id="{7C47420A-A1BD-8365-ED05-45CA245C5B05}"/>
              </a:ext>
            </a:extLst>
          </p:cNvPr>
          <p:cNvSpPr txBox="1"/>
          <p:nvPr/>
        </p:nvSpPr>
        <p:spPr>
          <a:xfrm>
            <a:off x="3006772" y="3918382"/>
            <a:ext cx="1180492" cy="523221"/>
          </a:xfrm>
          <a:prstGeom prst="rect">
            <a:avLst/>
          </a:prstGeom>
          <a:noFill/>
        </p:spPr>
        <p:txBody>
          <a:bodyPr wrap="square">
            <a:spAutoFit/>
          </a:bodyPr>
          <a:lstStyle/>
          <a:p>
            <a:pPr marL="0" marR="0" algn="ctr">
              <a:spcBef>
                <a:spcPts val="0"/>
              </a:spcBef>
              <a:spcAft>
                <a:spcPts val="0"/>
              </a:spcAft>
            </a:pPr>
            <a:r>
              <a:rPr lang="ja-JP" altLang="en-US" sz="1600" b="1" kern="100">
                <a:effectLst/>
                <a:latin typeface="Meiryo" panose="020B0604030504040204" pitchFamily="34" charset="-128"/>
                <a:ea typeface="Meiryo" panose="020B0604030504040204" pitchFamily="34" charset="-128"/>
                <a:cs typeface="Times New Roman" panose="02020603050405020304" pitchFamily="18" charset="0"/>
              </a:rPr>
              <a:t>食料</a:t>
            </a:r>
            <a:endParaRPr lang="en-US" altLang="ja-JP" sz="16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sz="1200" b="1" kern="100">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7</a:t>
            </a:r>
            <a:r>
              <a:rPr lang="en-US" sz="12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200" b="1" kern="100">
                <a:effectLst/>
                <a:latin typeface="Meiryo" panose="020B0604030504040204" pitchFamily="34" charset="-128"/>
                <a:ea typeface="Meiryo" panose="020B0604030504040204" pitchFamily="34" charset="-128"/>
                <a:cs typeface="Times New Roman" panose="02020603050405020304" pitchFamily="18" charset="0"/>
              </a:rPr>
              <a:t>7</a:t>
            </a:r>
            <a:r>
              <a:rPr lang="en-US" sz="12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2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24" name="TextBox 23">
            <a:extLst>
              <a:ext uri="{FF2B5EF4-FFF2-40B4-BE49-F238E27FC236}">
                <a16:creationId xmlns:a16="http://schemas.microsoft.com/office/drawing/2014/main" id="{6F4910B9-5279-D785-59A1-9742FAE09F59}"/>
              </a:ext>
            </a:extLst>
          </p:cNvPr>
          <p:cNvSpPr txBox="1"/>
          <p:nvPr/>
        </p:nvSpPr>
        <p:spPr>
          <a:xfrm>
            <a:off x="3221097" y="5361226"/>
            <a:ext cx="1180492" cy="430887"/>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交通・通信 </a:t>
            </a:r>
            <a:r>
              <a:rPr lang="en-US" altLang="ja-JP" sz="1100" b="1" kern="100">
                <a:effectLst/>
                <a:latin typeface="Meiryo" panose="020B0604030504040204" pitchFamily="34" charset="-128"/>
                <a:ea typeface="Meiryo" panose="020B0604030504040204" pitchFamily="34" charset="-128"/>
                <a:cs typeface="Times New Roman" panose="02020603050405020304" pitchFamily="18" charset="0"/>
              </a:rPr>
              <a:t>13</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4</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3" name="TextBox 32">
            <a:extLst>
              <a:ext uri="{FF2B5EF4-FFF2-40B4-BE49-F238E27FC236}">
                <a16:creationId xmlns:a16="http://schemas.microsoft.com/office/drawing/2014/main" id="{631D5E05-DCDE-8934-D126-2228A93C059B}"/>
              </a:ext>
            </a:extLst>
          </p:cNvPr>
          <p:cNvSpPr txBox="1"/>
          <p:nvPr/>
        </p:nvSpPr>
        <p:spPr>
          <a:xfrm>
            <a:off x="2589479" y="5911542"/>
            <a:ext cx="985546" cy="430887"/>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教養娯楽</a:t>
            </a:r>
            <a:r>
              <a:rPr lang="en-US" altLang="ja-JP" sz="1100" b="1" kern="100">
                <a:effectLst/>
                <a:latin typeface="Meiryo" panose="020B0604030504040204" pitchFamily="34" charset="-128"/>
                <a:ea typeface="Meiryo" panose="020B0604030504040204" pitchFamily="34" charset="-128"/>
                <a:cs typeface="Times New Roman" panose="02020603050405020304" pitchFamily="18" charset="0"/>
              </a:rPr>
              <a:t>10</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2</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4" name="TextBox 33">
            <a:extLst>
              <a:ext uri="{FF2B5EF4-FFF2-40B4-BE49-F238E27FC236}">
                <a16:creationId xmlns:a16="http://schemas.microsoft.com/office/drawing/2014/main" id="{3AF7F705-10D9-9818-105F-6ACC7711D534}"/>
              </a:ext>
            </a:extLst>
          </p:cNvPr>
          <p:cNvSpPr txBox="1"/>
          <p:nvPr/>
        </p:nvSpPr>
        <p:spPr>
          <a:xfrm>
            <a:off x="1823378" y="5927875"/>
            <a:ext cx="985546" cy="423192"/>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住居</a:t>
            </a:r>
            <a:endParaRPr lang="en-US" altLang="ja-JP" sz="11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altLang="ja-JP" sz="1000" b="1" kern="100">
                <a:latin typeface="Meiryo" panose="020B0604030504040204" pitchFamily="34" charset="-128"/>
                <a:ea typeface="Meiryo" panose="020B0604030504040204" pitchFamily="34" charset="-128"/>
                <a:cs typeface="Times New Roman" panose="02020603050405020304" pitchFamily="18" charset="0"/>
              </a:rPr>
              <a:t>8.0</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5" name="TextBox 34">
            <a:extLst>
              <a:ext uri="{FF2B5EF4-FFF2-40B4-BE49-F238E27FC236}">
                <a16:creationId xmlns:a16="http://schemas.microsoft.com/office/drawing/2014/main" id="{B2C175C9-A395-86B7-B86C-B987A7668113}"/>
              </a:ext>
            </a:extLst>
          </p:cNvPr>
          <p:cNvSpPr txBox="1"/>
          <p:nvPr/>
        </p:nvSpPr>
        <p:spPr>
          <a:xfrm>
            <a:off x="1176361" y="5580517"/>
            <a:ext cx="1215706" cy="423192"/>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光熱・水道</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7</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7</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6" name="TextBox 35">
            <a:extLst>
              <a:ext uri="{FF2B5EF4-FFF2-40B4-BE49-F238E27FC236}">
                <a16:creationId xmlns:a16="http://schemas.microsoft.com/office/drawing/2014/main" id="{C4421C83-BE1D-BE3E-EDDD-820053F64E04}"/>
              </a:ext>
            </a:extLst>
          </p:cNvPr>
          <p:cNvSpPr txBox="1"/>
          <p:nvPr/>
        </p:nvSpPr>
        <p:spPr>
          <a:xfrm>
            <a:off x="1069724" y="5081219"/>
            <a:ext cx="985546" cy="423192"/>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保険医療</a:t>
            </a:r>
            <a:r>
              <a:rPr lang="en-US" altLang="ja-JP" sz="1000" b="1" kern="100">
                <a:latin typeface="Meiryo" panose="020B0604030504040204" pitchFamily="34" charset="-128"/>
                <a:ea typeface="Meiryo" panose="020B0604030504040204" pitchFamily="34" charset="-128"/>
                <a:cs typeface="Times New Roman" panose="02020603050405020304" pitchFamily="18" charset="0"/>
              </a:rPr>
              <a:t>5</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1</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9" name="TextBox 38">
            <a:extLst>
              <a:ext uri="{FF2B5EF4-FFF2-40B4-BE49-F238E27FC236}">
                <a16:creationId xmlns:a16="http://schemas.microsoft.com/office/drawing/2014/main" id="{9C28279E-FD07-0EDF-535B-391F24009701}"/>
              </a:ext>
            </a:extLst>
          </p:cNvPr>
          <p:cNvSpPr txBox="1"/>
          <p:nvPr/>
        </p:nvSpPr>
        <p:spPr>
          <a:xfrm>
            <a:off x="141617" y="4844511"/>
            <a:ext cx="1517072" cy="423192"/>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家具・家事用品</a:t>
            </a:r>
            <a:endParaRPr lang="en-US" altLang="ja-JP" sz="11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altLang="ja-JP" sz="1000" b="1" kern="100">
                <a:latin typeface="Meiryo" panose="020B0604030504040204" pitchFamily="34" charset="-128"/>
                <a:ea typeface="Meiryo" panose="020B0604030504040204" pitchFamily="34" charset="-128"/>
                <a:cs typeface="Times New Roman" panose="02020603050405020304" pitchFamily="18" charset="0"/>
              </a:rPr>
              <a:t>4</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.0</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0" name="TextBox 39">
            <a:extLst>
              <a:ext uri="{FF2B5EF4-FFF2-40B4-BE49-F238E27FC236}">
                <a16:creationId xmlns:a16="http://schemas.microsoft.com/office/drawing/2014/main" id="{6DAD93F2-BA39-4C02-CEAD-B825B9C9F4BD}"/>
              </a:ext>
            </a:extLst>
          </p:cNvPr>
          <p:cNvSpPr txBox="1"/>
          <p:nvPr/>
        </p:nvSpPr>
        <p:spPr>
          <a:xfrm>
            <a:off x="165336" y="4454890"/>
            <a:ext cx="1301202" cy="423192"/>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被服及び履物 </a:t>
            </a:r>
            <a:r>
              <a:rPr lang="en-US" altLang="ja-JP" sz="1000" b="1" kern="100">
                <a:latin typeface="Meiryo" panose="020B0604030504040204" pitchFamily="34" charset="-128"/>
                <a:ea typeface="Meiryo" panose="020B0604030504040204" pitchFamily="34" charset="-128"/>
                <a:cs typeface="Times New Roman" panose="02020603050405020304" pitchFamily="18" charset="0"/>
              </a:rPr>
              <a:t>3</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1</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1" name="TextBox 40">
            <a:extLst>
              <a:ext uri="{FF2B5EF4-FFF2-40B4-BE49-F238E27FC236}">
                <a16:creationId xmlns:a16="http://schemas.microsoft.com/office/drawing/2014/main" id="{10E29805-E5EB-0C3C-20B3-B78A8907572D}"/>
              </a:ext>
            </a:extLst>
          </p:cNvPr>
          <p:cNvSpPr txBox="1"/>
          <p:nvPr/>
        </p:nvSpPr>
        <p:spPr>
          <a:xfrm>
            <a:off x="847949" y="4159807"/>
            <a:ext cx="1134299" cy="387029"/>
          </a:xfrm>
          <a:prstGeom prst="rect">
            <a:avLst/>
          </a:prstGeom>
          <a:noFill/>
        </p:spPr>
        <p:txBody>
          <a:bodyPr wrap="square">
            <a:spAutoFit/>
          </a:bodyPr>
          <a:lstStyle/>
          <a:p>
            <a:pPr marL="0" marR="0" algn="ctr">
              <a:lnSpc>
                <a:spcPct val="90000"/>
              </a:lnSpc>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教育</a:t>
            </a:r>
            <a:endParaRPr lang="en-US" altLang="ja-JP" sz="11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lnSpc>
                <a:spcPct val="90000"/>
              </a:lnSpc>
              <a:spcBef>
                <a:spcPts val="0"/>
              </a:spcBef>
              <a:spcAft>
                <a:spcPts val="0"/>
              </a:spcAft>
            </a:pPr>
            <a:r>
              <a:rPr lang="en-US" altLang="ja-JP" sz="1000" b="1" kern="100">
                <a:latin typeface="Meiryo" panose="020B0604030504040204" pitchFamily="34" charset="-128"/>
                <a:ea typeface="Meiryo" panose="020B0604030504040204" pitchFamily="34" charset="-128"/>
                <a:cs typeface="Times New Roman" panose="02020603050405020304" pitchFamily="18" charset="0"/>
              </a:rPr>
              <a:t> 2</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9</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2" name="TextBox 41">
            <a:extLst>
              <a:ext uri="{FF2B5EF4-FFF2-40B4-BE49-F238E27FC236}">
                <a16:creationId xmlns:a16="http://schemas.microsoft.com/office/drawing/2014/main" id="{26694B61-5837-1F06-0DFC-CDE7024513D8}"/>
              </a:ext>
            </a:extLst>
          </p:cNvPr>
          <p:cNvSpPr txBox="1"/>
          <p:nvPr/>
        </p:nvSpPr>
        <p:spPr>
          <a:xfrm>
            <a:off x="1379680" y="3477276"/>
            <a:ext cx="1301202" cy="592471"/>
          </a:xfrm>
          <a:prstGeom prst="rect">
            <a:avLst/>
          </a:prstGeom>
          <a:noFill/>
        </p:spPr>
        <p:txBody>
          <a:bodyPr wrap="square">
            <a:spAutoFit/>
          </a:bodyPr>
          <a:lstStyle/>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その他の </a:t>
            </a:r>
            <a:endParaRPr lang="en-US" altLang="ja-JP" sz="11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ja-JP" altLang="en-US" sz="1100" b="1" kern="100">
                <a:effectLst/>
                <a:latin typeface="Meiryo" panose="020B0604030504040204" pitchFamily="34" charset="-128"/>
                <a:ea typeface="Meiryo" panose="020B0604030504040204" pitchFamily="34" charset="-128"/>
                <a:cs typeface="Times New Roman" panose="02020603050405020304" pitchFamily="18" charset="0"/>
              </a:rPr>
              <a:t>消費支出</a:t>
            </a:r>
            <a:endParaRPr lang="en-US" altLang="ja-JP" sz="11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ctr">
              <a:spcBef>
                <a:spcPts val="0"/>
              </a:spcBef>
              <a:spcAft>
                <a:spcPts val="0"/>
              </a:spcAft>
            </a:pPr>
            <a:r>
              <a:rPr lang="en-US" altLang="ja-JP" sz="1000" b="1" kern="100">
                <a:latin typeface="Meiryo" panose="020B0604030504040204" pitchFamily="34" charset="-128"/>
                <a:ea typeface="Meiryo" panose="020B0604030504040204" pitchFamily="34" charset="-128"/>
                <a:cs typeface="Times New Roman" panose="02020603050405020304" pitchFamily="18" charset="0"/>
              </a:rPr>
              <a:t>18</a:t>
            </a:r>
            <a:r>
              <a:rPr lang="en-US" sz="1000" b="1" kern="100">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000" b="1" kern="100">
                <a:effectLst/>
                <a:latin typeface="Meiryo" panose="020B0604030504040204" pitchFamily="34" charset="-128"/>
                <a:ea typeface="Meiryo" panose="020B0604030504040204" pitchFamily="34" charset="-128"/>
                <a:cs typeface="Times New Roman" panose="02020603050405020304" pitchFamily="18" charset="0"/>
              </a:rPr>
              <a:t>0</a:t>
            </a:r>
            <a:r>
              <a:rPr lang="en-US" altLang="ja-JP" sz="1000" kern="100">
                <a:effectLst/>
                <a:latin typeface="Meiryo" panose="020B0604030504040204" pitchFamily="34" charset="-128"/>
                <a:ea typeface="Meiryo" panose="020B0604030504040204" pitchFamily="34" charset="-128"/>
                <a:cs typeface="Times New Roman" panose="02020603050405020304" pitchFamily="18" charset="0"/>
              </a:rPr>
              <a:t>%</a:t>
            </a:r>
            <a:endParaRPr lang="en-PH" sz="1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15" name="テキスト ボックス 14">
            <a:extLst>
              <a:ext uri="{FF2B5EF4-FFF2-40B4-BE49-F238E27FC236}">
                <a16:creationId xmlns:a16="http://schemas.microsoft.com/office/drawing/2014/main" id="{AF2A2DCD-5680-F3AA-43A5-4E36E5787D03}"/>
              </a:ext>
            </a:extLst>
          </p:cNvPr>
          <p:cNvSpPr txBox="1"/>
          <p:nvPr/>
        </p:nvSpPr>
        <p:spPr>
          <a:xfrm>
            <a:off x="2118642" y="4585853"/>
            <a:ext cx="1137663" cy="492443"/>
          </a:xfrm>
          <a:prstGeom prst="rect">
            <a:avLst/>
          </a:prstGeom>
          <a:noFill/>
        </p:spPr>
        <p:txBody>
          <a:bodyPr wrap="square" rtlCol="0">
            <a:spAutoFit/>
          </a:bodyPr>
          <a:lstStyle/>
          <a:p>
            <a:pPr algn="ctr"/>
            <a:r>
              <a:rPr kumimoji="1" lang="ja-JP" altLang="en-US" sz="1400" b="1">
                <a:latin typeface="Meiryo UI" panose="020B0604030504040204" pitchFamily="50" charset="-128"/>
                <a:ea typeface="Meiryo UI" panose="020B0604030504040204" pitchFamily="50" charset="-128"/>
              </a:rPr>
              <a:t>消費支出</a:t>
            </a:r>
            <a:endParaRPr kumimoji="1" lang="en-US" altLang="ja-JP" sz="1400" b="1">
              <a:latin typeface="Meiryo UI" panose="020B0604030504040204" pitchFamily="50" charset="-128"/>
              <a:ea typeface="Meiryo UI" panose="020B0604030504040204" pitchFamily="50" charset="-128"/>
            </a:endParaRPr>
          </a:p>
          <a:p>
            <a:pPr algn="ctr"/>
            <a:r>
              <a:rPr lang="en-US" altLang="ja-JP" sz="1200" b="1">
                <a:latin typeface="Meiryo UI" panose="020B0604030504040204" pitchFamily="50" charset="-128"/>
                <a:ea typeface="Meiryo UI" panose="020B0604030504040204" pitchFamily="50" charset="-128"/>
              </a:rPr>
              <a:t>250,929</a:t>
            </a:r>
            <a:r>
              <a:rPr lang="ja-JP" altLang="en-US" sz="1200" b="1">
                <a:latin typeface="Meiryo UI" panose="020B0604030504040204" pitchFamily="50" charset="-128"/>
                <a:ea typeface="Meiryo UI" panose="020B0604030504040204" pitchFamily="50" charset="-128"/>
              </a:rPr>
              <a:t>円</a:t>
            </a:r>
            <a:endParaRPr kumimoji="1" lang="ja-JP" altLang="en-US" sz="1200" b="1">
              <a:latin typeface="Meiryo UI" panose="020B0604030504040204" pitchFamily="50" charset="-128"/>
              <a:ea typeface="Meiryo UI" panose="020B0604030504040204" pitchFamily="50" charset="-128"/>
            </a:endParaRPr>
          </a:p>
        </p:txBody>
      </p:sp>
      <p:sp>
        <p:nvSpPr>
          <p:cNvPr id="18" name="スライド番号プレースホルダ 3">
            <a:extLst>
              <a:ext uri="{FF2B5EF4-FFF2-40B4-BE49-F238E27FC236}">
                <a16:creationId xmlns:a16="http://schemas.microsoft.com/office/drawing/2014/main" id="{5F427BFA-0E6B-B375-389D-FB8865B80AED}"/>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06</a:t>
            </a:r>
          </a:p>
        </p:txBody>
      </p:sp>
      <p:cxnSp>
        <p:nvCxnSpPr>
          <p:cNvPr id="19" name="直線コネクタ 18">
            <a:extLst>
              <a:ext uri="{FF2B5EF4-FFF2-40B4-BE49-F238E27FC236}">
                <a16:creationId xmlns:a16="http://schemas.microsoft.com/office/drawing/2014/main" id="{33572F75-8E83-E908-7B02-2F4D6F7D5A88}"/>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CE7A8201-7AF5-E9E4-B9EF-FBA92DD15D5F}"/>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20" name="スライド番号プレースホルダ 3">
            <a:extLst>
              <a:ext uri="{FF2B5EF4-FFF2-40B4-BE49-F238E27FC236}">
                <a16:creationId xmlns:a16="http://schemas.microsoft.com/office/drawing/2014/main" id="{869CBC88-28C9-AE2E-B80E-0D4AA03E92C7}"/>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05</a:t>
            </a:r>
          </a:p>
        </p:txBody>
      </p:sp>
      <p:cxnSp>
        <p:nvCxnSpPr>
          <p:cNvPr id="25" name="直線コネクタ 24">
            <a:extLst>
              <a:ext uri="{FF2B5EF4-FFF2-40B4-BE49-F238E27FC236}">
                <a16:creationId xmlns:a16="http://schemas.microsoft.com/office/drawing/2014/main" id="{578E24F3-0F7A-35C9-F3F0-FE8129E758E3}"/>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43" name="グループ化 42">
            <a:extLst>
              <a:ext uri="{FF2B5EF4-FFF2-40B4-BE49-F238E27FC236}">
                <a16:creationId xmlns:a16="http://schemas.microsoft.com/office/drawing/2014/main" id="{15FDC54D-8CA7-B897-E2F0-49750D4CE86D}"/>
              </a:ext>
            </a:extLst>
          </p:cNvPr>
          <p:cNvGrpSpPr/>
          <p:nvPr/>
        </p:nvGrpSpPr>
        <p:grpSpPr>
          <a:xfrm>
            <a:off x="8841239" y="2340274"/>
            <a:ext cx="1436910" cy="907155"/>
            <a:chOff x="8840791" y="2751622"/>
            <a:chExt cx="1436910" cy="907155"/>
          </a:xfrm>
        </p:grpSpPr>
        <p:sp>
          <p:nvSpPr>
            <p:cNvPr id="5" name="吹き出し: 円形 4">
              <a:extLst>
                <a:ext uri="{FF2B5EF4-FFF2-40B4-BE49-F238E27FC236}">
                  <a16:creationId xmlns:a16="http://schemas.microsoft.com/office/drawing/2014/main" id="{A7F9F467-ECEA-C242-3024-E2A342F6C247}"/>
                </a:ext>
              </a:extLst>
            </p:cNvPr>
            <p:cNvSpPr/>
            <p:nvPr/>
          </p:nvSpPr>
          <p:spPr bwMode="auto">
            <a:xfrm>
              <a:off x="8840791" y="2751622"/>
              <a:ext cx="1400157" cy="907155"/>
            </a:xfrm>
            <a:prstGeom prst="wedgeEllipseCallout">
              <a:avLst>
                <a:gd name="adj1" fmla="val -9475"/>
                <a:gd name="adj2" fmla="val 69512"/>
              </a:avLst>
            </a:prstGeom>
            <a:solidFill>
              <a:srgbClr val="F7C2B5"/>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7" name="テキスト ボックス 16">
              <a:extLst>
                <a:ext uri="{FF2B5EF4-FFF2-40B4-BE49-F238E27FC236}">
                  <a16:creationId xmlns:a16="http://schemas.microsoft.com/office/drawing/2014/main" id="{E78975CB-AF26-1AD0-6BE0-EB32F6435FD9}"/>
                </a:ext>
              </a:extLst>
            </p:cNvPr>
            <p:cNvSpPr txBox="1"/>
            <p:nvPr/>
          </p:nvSpPr>
          <p:spPr>
            <a:xfrm>
              <a:off x="8877544" y="3041367"/>
              <a:ext cx="1400157" cy="492443"/>
            </a:xfrm>
            <a:prstGeom prst="rect">
              <a:avLst/>
            </a:prstGeom>
            <a:noFill/>
          </p:spPr>
          <p:txBody>
            <a:bodyPr wrap="square">
              <a:spAutoFit/>
            </a:bodyPr>
            <a:lstStyle/>
            <a:p>
              <a:pPr algn="ct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国民一人当たり</a:t>
              </a:r>
              <a:r>
                <a:rPr lang="en-US"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 </a:t>
              </a:r>
            </a:p>
            <a:p>
              <a:pPr algn="ctr"/>
              <a:r>
                <a:rPr lang="en-US" altLang="ja-JP" sz="1400" b="1" kern="100">
                  <a:effectLst/>
                  <a:latin typeface="メイリオ" panose="020B0604030504040204" pitchFamily="50" charset="-128"/>
                  <a:ea typeface="メイリオ" panose="020B0604030504040204" pitchFamily="50" charset="-128"/>
                  <a:cs typeface="Times New Roman" panose="02020603050405020304" pitchFamily="18" charset="0"/>
                </a:rPr>
                <a:t>18,300</a:t>
              </a: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円</a:t>
              </a:r>
              <a:r>
                <a:rPr lang="en-US"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200" b="1" kern="100">
                  <a:effectLst/>
                  <a:latin typeface="メイリオ" panose="020B0604030504040204" pitchFamily="50" charset="-128"/>
                  <a:ea typeface="メイリオ" panose="020B0604030504040204" pitchFamily="50" charset="-128"/>
                  <a:cs typeface="Times New Roman" panose="02020603050405020304" pitchFamily="18" charset="0"/>
                </a:rPr>
                <a:t>年</a:t>
              </a:r>
            </a:p>
          </p:txBody>
        </p:sp>
      </p:grpSp>
      <p:sp>
        <p:nvSpPr>
          <p:cNvPr id="16" name="テキスト ボックス 15">
            <a:extLst>
              <a:ext uri="{FF2B5EF4-FFF2-40B4-BE49-F238E27FC236}">
                <a16:creationId xmlns:a16="http://schemas.microsoft.com/office/drawing/2014/main" id="{924A8424-D421-0378-214F-8A29EC2806AF}"/>
              </a:ext>
            </a:extLst>
          </p:cNvPr>
          <p:cNvSpPr txBox="1"/>
          <p:nvPr/>
        </p:nvSpPr>
        <p:spPr>
          <a:xfrm>
            <a:off x="5656670" y="2818972"/>
            <a:ext cx="1137663" cy="246221"/>
          </a:xfrm>
          <a:prstGeom prst="rect">
            <a:avLst/>
          </a:prstGeom>
          <a:noFill/>
        </p:spPr>
        <p:txBody>
          <a:bodyPr wrap="square">
            <a:spAutoFit/>
          </a:bodyPr>
          <a:lstStyle/>
          <a:p>
            <a:r>
              <a:rPr lang="en-US" altLang="ja-JP" sz="1000" b="1">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000" b="1">
                <a:effectLst/>
                <a:latin typeface="メイリオ" panose="020B0604030504040204" pitchFamily="50" charset="-128"/>
                <a:ea typeface="メイリオ" panose="020B0604030504040204" pitchFamily="50" charset="-128"/>
                <a:cs typeface="Times New Roman" panose="02020603050405020304" pitchFamily="18" charset="0"/>
              </a:rPr>
              <a:t>単位：兆円</a:t>
            </a:r>
            <a:r>
              <a:rPr lang="en-US" altLang="ja-JP" sz="1000" b="1">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en-US" sz="1000" b="1">
              <a:latin typeface="メイリオ" panose="020B0604030504040204" pitchFamily="50" charset="-128"/>
              <a:ea typeface="メイリオ" panose="020B0604030504040204" pitchFamily="50" charset="-128"/>
            </a:endParaRPr>
          </a:p>
        </p:txBody>
      </p:sp>
      <p:sp>
        <p:nvSpPr>
          <p:cNvPr id="28" name="吹き出し: 円形 27">
            <a:extLst>
              <a:ext uri="{FF2B5EF4-FFF2-40B4-BE49-F238E27FC236}">
                <a16:creationId xmlns:a16="http://schemas.microsoft.com/office/drawing/2014/main" id="{05875A1C-3BB5-D45E-D533-EDF8D6215459}"/>
              </a:ext>
            </a:extLst>
          </p:cNvPr>
          <p:cNvSpPr/>
          <p:nvPr/>
        </p:nvSpPr>
        <p:spPr bwMode="auto">
          <a:xfrm>
            <a:off x="3867170" y="2896024"/>
            <a:ext cx="1153513" cy="1110311"/>
          </a:xfrm>
          <a:prstGeom prst="wedgeEllipseCallout">
            <a:avLst>
              <a:gd name="adj1" fmla="val -52669"/>
              <a:gd name="adj2" fmla="val 34129"/>
            </a:avLst>
          </a:prstGeom>
          <a:solidFill>
            <a:srgbClr val="FFCCCC"/>
          </a:solidFill>
          <a:ln w="222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algn="ctr">
              <a:spcBef>
                <a:spcPts val="0"/>
              </a:spcBef>
              <a:spcAft>
                <a:spcPts val="0"/>
              </a:spcAft>
            </a:pPr>
            <a:endParaRPr kumimoji="1" lang="ja-JP" altLang="en-US" sz="20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2" name="TextBox 31">
            <a:extLst>
              <a:ext uri="{FF2B5EF4-FFF2-40B4-BE49-F238E27FC236}">
                <a16:creationId xmlns:a16="http://schemas.microsoft.com/office/drawing/2014/main" id="{758EAD71-C0C0-FA0F-58C7-06E4C70197F1}"/>
              </a:ext>
            </a:extLst>
          </p:cNvPr>
          <p:cNvSpPr txBox="1"/>
          <p:nvPr/>
        </p:nvSpPr>
        <p:spPr>
          <a:xfrm>
            <a:off x="3867170" y="3248634"/>
            <a:ext cx="1180492" cy="707886"/>
          </a:xfrm>
          <a:prstGeom prst="rect">
            <a:avLst/>
          </a:prstGeom>
          <a:noFill/>
        </p:spPr>
        <p:txBody>
          <a:bodyPr wrap="square">
            <a:spAutoFit/>
          </a:bodyPr>
          <a:lstStyle/>
          <a:p>
            <a:pPr marL="0" marR="0" algn="ctr">
              <a:spcBef>
                <a:spcPts val="0"/>
              </a:spcBef>
              <a:spcAft>
                <a:spcPts val="0"/>
              </a:spcAft>
            </a:pPr>
            <a:r>
              <a:rPr lang="en-US" altLang="ja-JP" sz="2000" b="1" kern="100">
                <a:effectLst/>
                <a:latin typeface="Meiryo" panose="020B0604030504040204" pitchFamily="34" charset="-128"/>
                <a:ea typeface="Meiryo" panose="020B0604030504040204" pitchFamily="34" charset="-128"/>
                <a:cs typeface="Times New Roman" panose="02020603050405020304" pitchFamily="18" charset="0"/>
              </a:rPr>
              <a:t>69,530</a:t>
            </a:r>
          </a:p>
          <a:p>
            <a:pPr marL="0" marR="0" algn="ctr">
              <a:spcBef>
                <a:spcPts val="0"/>
              </a:spcBef>
              <a:spcAft>
                <a:spcPts val="0"/>
              </a:spcAft>
            </a:pPr>
            <a:r>
              <a:rPr lang="ja-JP" altLang="en-US" sz="2000" kern="100">
                <a:effectLst/>
                <a:latin typeface="Meiryo" panose="020B0604030504040204" pitchFamily="34" charset="-128"/>
                <a:ea typeface="Meiryo" panose="020B0604030504040204" pitchFamily="34" charset="-128"/>
                <a:cs typeface="Times New Roman" panose="02020603050405020304" pitchFamily="18" charset="0"/>
              </a:rPr>
              <a:t>円</a:t>
            </a:r>
            <a:endParaRPr lang="en-PH" sz="20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5D1F6ACB-9D84-37A3-145E-A6DD60E04CD8}"/>
              </a:ext>
            </a:extLst>
          </p:cNvPr>
          <p:cNvSpPr txBox="1"/>
          <p:nvPr/>
        </p:nvSpPr>
        <p:spPr>
          <a:xfrm>
            <a:off x="5607156" y="6928499"/>
            <a:ext cx="5017178" cy="246221"/>
          </a:xfrm>
          <a:prstGeom prst="rect">
            <a:avLst/>
          </a:prstGeom>
          <a:noFill/>
        </p:spPr>
        <p:txBody>
          <a:bodyPr wrap="square">
            <a:spAutoFit/>
          </a:bodyPr>
          <a:lstStyle/>
          <a:p>
            <a:pPr algn="just"/>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参考</a:t>
            </a:r>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資料：</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消費者庁「食品ロスによる経済損失及び温室効果ガス排出量の推計結果」</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12" name="図 11">
            <a:extLst>
              <a:ext uri="{FF2B5EF4-FFF2-40B4-BE49-F238E27FC236}">
                <a16:creationId xmlns:a16="http://schemas.microsoft.com/office/drawing/2014/main" id="{EFBE9B88-7AD1-FFFF-DB46-84CE8940817A}"/>
              </a:ext>
            </a:extLst>
          </p:cNvPr>
          <p:cNvPicPr>
            <a:picLocks noChangeAspect="1"/>
          </p:cNvPicPr>
          <p:nvPr/>
        </p:nvPicPr>
        <p:blipFill>
          <a:blip r:embed="rId7"/>
          <a:stretch>
            <a:fillRect/>
          </a:stretch>
        </p:blipFill>
        <p:spPr>
          <a:xfrm>
            <a:off x="5823646" y="5465016"/>
            <a:ext cx="4325929" cy="1463483"/>
          </a:xfrm>
          <a:prstGeom prst="rect">
            <a:avLst/>
          </a:prstGeom>
        </p:spPr>
      </p:pic>
    </p:spTree>
    <p:extLst>
      <p:ext uri="{BB962C8B-B14F-4D97-AF65-F5344CB8AC3E}">
        <p14:creationId xmlns:p14="http://schemas.microsoft.com/office/powerpoint/2010/main" val="3463467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05EECE44-C148-35F9-0154-E8781301826A}"/>
              </a:ext>
            </a:extLst>
          </p:cNvPr>
          <p:cNvPicPr>
            <a:picLocks noChangeAspect="1"/>
          </p:cNvPicPr>
          <p:nvPr/>
        </p:nvPicPr>
        <p:blipFill>
          <a:blip r:embed="rId3"/>
          <a:stretch>
            <a:fillRect/>
          </a:stretch>
        </p:blipFill>
        <p:spPr>
          <a:xfrm>
            <a:off x="408817" y="3132195"/>
            <a:ext cx="4713832" cy="3295078"/>
          </a:xfrm>
          <a:prstGeom prst="rect">
            <a:avLst/>
          </a:prstGeom>
        </p:spPr>
      </p:pic>
      <p:sp>
        <p:nvSpPr>
          <p:cNvPr id="11" name="テキスト ボックス 10">
            <a:extLst>
              <a:ext uri="{FF2B5EF4-FFF2-40B4-BE49-F238E27FC236}">
                <a16:creationId xmlns:a16="http://schemas.microsoft.com/office/drawing/2014/main" id="{8C6C0275-EDDB-A91B-2E68-12AB89B17FD8}"/>
              </a:ext>
            </a:extLst>
          </p:cNvPr>
          <p:cNvSpPr txBox="1"/>
          <p:nvPr/>
        </p:nvSpPr>
        <p:spPr>
          <a:xfrm>
            <a:off x="583353" y="535713"/>
            <a:ext cx="4770813" cy="1261884"/>
          </a:xfrm>
          <a:prstGeom prst="rect">
            <a:avLst/>
          </a:prstGeom>
          <a:noFill/>
        </p:spPr>
        <p:txBody>
          <a:bodyPr wrap="square" rtlCol="0">
            <a:spAutoFit/>
          </a:bodyPr>
          <a:lstStyle/>
          <a:p>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食品ロス量の推移と削減目標</a:t>
            </a:r>
          </a:p>
        </p:txBody>
      </p:sp>
      <p:sp>
        <p:nvSpPr>
          <p:cNvPr id="3" name="テキスト ボックス 2">
            <a:extLst>
              <a:ext uri="{FF2B5EF4-FFF2-40B4-BE49-F238E27FC236}">
                <a16:creationId xmlns:a16="http://schemas.microsoft.com/office/drawing/2014/main" id="{6052682E-D06B-8829-06C1-6AA1D54092A6}"/>
              </a:ext>
            </a:extLst>
          </p:cNvPr>
          <p:cNvSpPr txBox="1"/>
          <p:nvPr/>
        </p:nvSpPr>
        <p:spPr>
          <a:xfrm>
            <a:off x="340324" y="2441674"/>
            <a:ext cx="2031325" cy="369332"/>
          </a:xfrm>
          <a:prstGeom prst="rect">
            <a:avLst/>
          </a:prstGeom>
          <a:noFill/>
        </p:spPr>
        <p:txBody>
          <a:bodyPr wrap="none" rtlCol="0">
            <a:spAutoFit/>
          </a:bodyPr>
          <a:lstStyle/>
          <a:p>
            <a:r>
              <a:rPr lang="ja-JP" altLang="en-US" sz="1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食品ロス量の推移</a:t>
            </a:r>
            <a:endParaRPr lang="ja-JP" altLang="ja-JP" sz="1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F677FB73-2426-5C82-1FB3-8189CFBE919F}"/>
              </a:ext>
            </a:extLst>
          </p:cNvPr>
          <p:cNvSpPr txBox="1"/>
          <p:nvPr/>
        </p:nvSpPr>
        <p:spPr>
          <a:xfrm>
            <a:off x="785060" y="6584843"/>
            <a:ext cx="4237853" cy="400110"/>
          </a:xfrm>
          <a:prstGeom prst="rect">
            <a:avLst/>
          </a:prstGeom>
          <a:noFill/>
        </p:spPr>
        <p:txBody>
          <a:bodyPr wrap="square" lIns="91440" tIns="45720" rIns="91440" bIns="45720" anchor="t">
            <a:spAutoFit/>
          </a:bodyPr>
          <a:lstStyle/>
          <a:p>
            <a:pPr algn="just"/>
            <a:r>
              <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rPr>
              <a:t>資料：農林水産省及び環境省　推計 </a:t>
            </a:r>
            <a:endParaRPr lang="en-US"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en-US" altLang="ja-JP" sz="1000" kern="100">
                <a:effectLst/>
                <a:latin typeface="メイリオ"/>
                <a:ea typeface="メイリオ"/>
                <a:cs typeface="Times New Roman"/>
              </a:rPr>
              <a:t>※</a:t>
            </a:r>
            <a:r>
              <a:rPr lang="ja-JP" altLang="ja-JP" sz="1000" kern="100">
                <a:effectLst/>
                <a:latin typeface="メイリオ"/>
                <a:ea typeface="メイリオ"/>
                <a:cs typeface="Times New Roman"/>
              </a:rPr>
              <a:t>端数処理により合計と内訳の計が一致しないことがあります。</a:t>
            </a:r>
          </a:p>
        </p:txBody>
      </p:sp>
      <p:sp>
        <p:nvSpPr>
          <p:cNvPr id="54" name="TextBox 53">
            <a:extLst>
              <a:ext uri="{FF2B5EF4-FFF2-40B4-BE49-F238E27FC236}">
                <a16:creationId xmlns:a16="http://schemas.microsoft.com/office/drawing/2014/main" id="{27E9FED8-BA93-A323-4812-713818D1925B}"/>
              </a:ext>
            </a:extLst>
          </p:cNvPr>
          <p:cNvSpPr txBox="1"/>
          <p:nvPr/>
        </p:nvSpPr>
        <p:spPr>
          <a:xfrm>
            <a:off x="4709621" y="6357849"/>
            <a:ext cx="552421" cy="200055"/>
          </a:xfrm>
          <a:prstGeom prst="rect">
            <a:avLst/>
          </a:prstGeom>
          <a:noFill/>
        </p:spPr>
        <p:txBody>
          <a:bodyPr wrap="square">
            <a:spAutoFit/>
          </a:bodyPr>
          <a:lstStyle/>
          <a:p>
            <a:pPr marL="0" marR="0" algn="just">
              <a:spcBef>
                <a:spcPts val="0"/>
              </a:spcBef>
              <a:spcAft>
                <a:spcPts val="0"/>
              </a:spcAft>
            </a:pPr>
            <a:r>
              <a:rPr lang="ja-JP" altLang="en-US" sz="700" b="1" kern="100">
                <a:effectLst/>
                <a:latin typeface="Meiryo" panose="020B0604030504040204" pitchFamily="34" charset="-128"/>
                <a:ea typeface="Meiryo" panose="020B0604030504040204" pitchFamily="34" charset="-128"/>
                <a:cs typeface="Times New Roman" panose="02020603050405020304" pitchFamily="18" charset="0"/>
              </a:rPr>
              <a:t>年度 </a:t>
            </a:r>
            <a:endParaRPr lang="en-US"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6" name="TextBox 85">
            <a:extLst>
              <a:ext uri="{FF2B5EF4-FFF2-40B4-BE49-F238E27FC236}">
                <a16:creationId xmlns:a16="http://schemas.microsoft.com/office/drawing/2014/main" id="{1D56B35F-E5F3-4B62-ACFA-509D106067E7}"/>
              </a:ext>
            </a:extLst>
          </p:cNvPr>
          <p:cNvSpPr txBox="1"/>
          <p:nvPr/>
        </p:nvSpPr>
        <p:spPr>
          <a:xfrm>
            <a:off x="4728672" y="4871398"/>
            <a:ext cx="322816" cy="138499"/>
          </a:xfrm>
          <a:prstGeom prst="rect">
            <a:avLst/>
          </a:prstGeom>
          <a:solidFill>
            <a:schemeClr val="bg1"/>
          </a:solidFill>
        </p:spPr>
        <p:txBody>
          <a:bodyPr wrap="square" lIns="36000" tIns="0" rIns="0" bIns="0">
            <a:spAutoFit/>
          </a:bodyPr>
          <a:lstStyle/>
          <a:p>
            <a:pPr marL="0" marR="0" algn="just">
              <a:spcBef>
                <a:spcPts val="0"/>
              </a:spcBef>
              <a:spcAft>
                <a:spcPts val="0"/>
              </a:spcAft>
            </a:pPr>
            <a:r>
              <a:rPr lang="en-US" sz="900" b="1" kern="100">
                <a:solidFill>
                  <a:srgbClr val="FF0000"/>
                </a:solidFill>
                <a:latin typeface="Meiryo" panose="020B0604030504040204" pitchFamily="34" charset="-128"/>
                <a:ea typeface="Meiryo" panose="020B0604030504040204" pitchFamily="34" charset="-128"/>
                <a:cs typeface="Times New Roman" panose="02020603050405020304" pitchFamily="18" charset="0"/>
              </a:rPr>
              <a:t>4</a:t>
            </a:r>
            <a:r>
              <a:rPr lang="en-US" altLang="ja-JP" sz="900" b="1" kern="100">
                <a:solidFill>
                  <a:srgbClr val="FF0000"/>
                </a:solidFill>
                <a:latin typeface="Meiryo" panose="020B0604030504040204" pitchFamily="34" charset="-128"/>
                <a:ea typeface="Meiryo" panose="020B0604030504040204" pitchFamily="34" charset="-128"/>
                <a:cs typeface="Times New Roman" panose="02020603050405020304" pitchFamily="18" charset="0"/>
              </a:rPr>
              <a:t>35</a:t>
            </a:r>
            <a:endParaRPr lang="en-US" sz="900" b="1" kern="100">
              <a:solidFill>
                <a:srgbClr val="FF0000"/>
              </a:solidFill>
              <a:latin typeface="Meiryo" panose="020B0604030504040204" pitchFamily="34" charset="-128"/>
              <a:ea typeface="Meiryo" panose="020B0604030504040204" pitchFamily="34"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F657F814-566E-2A1C-4428-8851B86F959E}"/>
              </a:ext>
            </a:extLst>
          </p:cNvPr>
          <p:cNvSpPr txBox="1"/>
          <p:nvPr/>
        </p:nvSpPr>
        <p:spPr>
          <a:xfrm>
            <a:off x="6034959" y="598799"/>
            <a:ext cx="4207591" cy="523220"/>
          </a:xfrm>
          <a:prstGeom prst="rect">
            <a:avLst/>
          </a:prstGeom>
          <a:noFill/>
        </p:spPr>
        <p:txBody>
          <a:bodyPr wrap="square" rtlCol="0">
            <a:spAutoFit/>
          </a:bodyPr>
          <a:lstStyle/>
          <a:p>
            <a:pPr algn="just"/>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2000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年度の</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980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万トン</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と比べて、</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年度</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までに</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435</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万トン</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に減少</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させることを目標にしている</a:t>
            </a:r>
            <a:endPar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テキスト ボックス 21">
            <a:extLst>
              <a:ext uri="{FF2B5EF4-FFF2-40B4-BE49-F238E27FC236}">
                <a16:creationId xmlns:a16="http://schemas.microsoft.com/office/drawing/2014/main" id="{AB44F8CB-D447-A474-EADE-529AA504B506}"/>
              </a:ext>
            </a:extLst>
          </p:cNvPr>
          <p:cNvSpPr txBox="1"/>
          <p:nvPr/>
        </p:nvSpPr>
        <p:spPr>
          <a:xfrm>
            <a:off x="5553744"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FB3927B3-0AD6-CA97-1B10-3FD008E46027}"/>
              </a:ext>
            </a:extLst>
          </p:cNvPr>
          <p:cNvSpPr txBox="1"/>
          <p:nvPr/>
        </p:nvSpPr>
        <p:spPr>
          <a:xfrm>
            <a:off x="6034961" y="1142845"/>
            <a:ext cx="4207589" cy="523220"/>
          </a:xfrm>
          <a:prstGeom prst="rect">
            <a:avLst/>
          </a:prstGeom>
          <a:noFill/>
        </p:spPr>
        <p:txBody>
          <a:bodyPr wrap="square" rtlCol="0">
            <a:spAutoFit/>
          </a:bodyPr>
          <a:lstStyle/>
          <a:p>
            <a:pPr algn="just"/>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この減少</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目標</a:t>
            </a:r>
            <a:r>
              <a:rPr lang="ja-JP" altLang="en-US" sz="1400">
                <a:latin typeface="Meiryo UI" panose="020B0604030504040204" pitchFamily="50" charset="-128"/>
                <a:ea typeface="Meiryo UI" panose="020B0604030504040204" pitchFamily="50" charset="-128"/>
                <a:cs typeface="Times New Roman" panose="02020603050405020304" pitchFamily="18" charset="0"/>
              </a:rPr>
              <a:t>を達成するには、一人ひとりが我が事として</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身近にできることから着実に取り組んでい</a:t>
            </a:r>
            <a:r>
              <a:rPr lang="ja-JP" altLang="en-US" sz="1400">
                <a:latin typeface="Meiryo UI" panose="020B0604030504040204" pitchFamily="50" charset="-128"/>
                <a:ea typeface="Meiryo UI" panose="020B0604030504040204" pitchFamily="50" charset="-128"/>
                <a:cs typeface="Times New Roman" panose="02020603050405020304" pitchFamily="18" charset="0"/>
              </a:rPr>
              <a:t>く</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ことが大切</a:t>
            </a:r>
            <a:endParaRPr kumimoji="1" lang="ja-JP" altLang="en-US" sz="14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F1F4F687-6054-D27A-726C-F5CDE6A58BD5}"/>
              </a:ext>
            </a:extLst>
          </p:cNvPr>
          <p:cNvSpPr txBox="1"/>
          <p:nvPr/>
        </p:nvSpPr>
        <p:spPr>
          <a:xfrm>
            <a:off x="5553744" y="1112796"/>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8" name="テキスト ボックス 27">
            <a:extLst>
              <a:ext uri="{FF2B5EF4-FFF2-40B4-BE49-F238E27FC236}">
                <a16:creationId xmlns:a16="http://schemas.microsoft.com/office/drawing/2014/main" id="{7B23B115-5CB4-3F96-2B32-FF27722869CF}"/>
              </a:ext>
            </a:extLst>
          </p:cNvPr>
          <p:cNvSpPr txBox="1"/>
          <p:nvPr/>
        </p:nvSpPr>
        <p:spPr>
          <a:xfrm>
            <a:off x="6034959" y="1693343"/>
            <a:ext cx="4207591" cy="523220"/>
          </a:xfrm>
          <a:prstGeom prst="rect">
            <a:avLst/>
          </a:prstGeom>
          <a:noFill/>
        </p:spPr>
        <p:txBody>
          <a:bodyPr wrap="square" rtlCol="0">
            <a:spAutoFit/>
          </a:bodyPr>
          <a:lstStyle/>
          <a:p>
            <a:pPr algn="just"/>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各々の主体が</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それぞれの立場で、食品ロスの問題を我が</a:t>
            </a:r>
            <a:r>
              <a:rPr lang="ja-JP" altLang="en-US" sz="1400">
                <a:latin typeface="Meiryo UI" panose="020B0604030504040204" pitchFamily="50" charset="-128"/>
                <a:ea typeface="Meiryo UI" panose="020B0604030504040204" pitchFamily="50" charset="-128"/>
                <a:cs typeface="Times New Roman" panose="02020603050405020304" pitchFamily="18" charset="0"/>
              </a:rPr>
              <a:t>事</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と</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捉え</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、行動に移すことを促す</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ことが大事</a:t>
            </a:r>
            <a:endParaRPr kumimoji="1" lang="ja-JP" altLang="en-US" sz="140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B0B5B2A2-C945-4B5C-294C-A488966219E3}"/>
              </a:ext>
            </a:extLst>
          </p:cNvPr>
          <p:cNvSpPr txBox="1"/>
          <p:nvPr/>
        </p:nvSpPr>
        <p:spPr>
          <a:xfrm>
            <a:off x="5553744" y="1648054"/>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46" name="円/楕円 58">
            <a:extLst>
              <a:ext uri="{FF2B5EF4-FFF2-40B4-BE49-F238E27FC236}">
                <a16:creationId xmlns:a16="http://schemas.microsoft.com/office/drawing/2014/main" id="{EA23EF3F-E42F-E7B4-61FA-47054AF75EB0}"/>
              </a:ext>
            </a:extLst>
          </p:cNvPr>
          <p:cNvSpPr/>
          <p:nvPr/>
        </p:nvSpPr>
        <p:spPr bwMode="auto">
          <a:xfrm>
            <a:off x="5716604" y="3074581"/>
            <a:ext cx="918284" cy="887065"/>
          </a:xfrm>
          <a:prstGeom prst="ellipse">
            <a:avLst/>
          </a:prstGeom>
          <a:solidFill>
            <a:srgbClr val="FC8AB3">
              <a:alpha val="81000"/>
            </a:srgbClr>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51" name="TextBox 40">
            <a:extLst>
              <a:ext uri="{FF2B5EF4-FFF2-40B4-BE49-F238E27FC236}">
                <a16:creationId xmlns:a16="http://schemas.microsoft.com/office/drawing/2014/main" id="{A257009F-82C6-A69B-E20D-ECEE4EEF1109}"/>
              </a:ext>
            </a:extLst>
          </p:cNvPr>
          <p:cNvSpPr txBox="1"/>
          <p:nvPr/>
        </p:nvSpPr>
        <p:spPr>
          <a:xfrm>
            <a:off x="5744427" y="3412327"/>
            <a:ext cx="877816" cy="276999"/>
          </a:xfrm>
          <a:prstGeom prst="rect">
            <a:avLst/>
          </a:prstGeom>
          <a:noFill/>
        </p:spPr>
        <p:txBody>
          <a:bodyPr wrap="square">
            <a:spAutoFit/>
          </a:bodyPr>
          <a:lstStyle/>
          <a:p>
            <a:pPr algn="ctr"/>
            <a:r>
              <a:rPr lang="ja-JP" altLang="en-US" sz="1200" b="1">
                <a:effectLst/>
                <a:latin typeface="Meiryo" panose="020B0604030504040204" pitchFamily="34" charset="-128"/>
                <a:ea typeface="Meiryo" panose="020B0604030504040204" pitchFamily="34" charset="-128"/>
                <a:cs typeface="Times New Roman" panose="02020603050405020304" pitchFamily="18" charset="0"/>
              </a:rPr>
              <a:t>消費者</a:t>
            </a:r>
            <a:endParaRPr lang="en-PH" sz="1200" b="1">
              <a:latin typeface="Meiryo" panose="020B0604030504040204" pitchFamily="34" charset="-128"/>
              <a:ea typeface="Meiryo" panose="020B0604030504040204" pitchFamily="34" charset="-128"/>
            </a:endParaRPr>
          </a:p>
        </p:txBody>
      </p:sp>
      <p:sp>
        <p:nvSpPr>
          <p:cNvPr id="101" name="円/楕円 58">
            <a:extLst>
              <a:ext uri="{FF2B5EF4-FFF2-40B4-BE49-F238E27FC236}">
                <a16:creationId xmlns:a16="http://schemas.microsoft.com/office/drawing/2014/main" id="{05D24671-5DD4-1D6F-521D-1292F8519283}"/>
              </a:ext>
            </a:extLst>
          </p:cNvPr>
          <p:cNvSpPr/>
          <p:nvPr/>
        </p:nvSpPr>
        <p:spPr bwMode="auto">
          <a:xfrm>
            <a:off x="5700209" y="4036098"/>
            <a:ext cx="918284" cy="887065"/>
          </a:xfrm>
          <a:prstGeom prst="ellipse">
            <a:avLst/>
          </a:prstGeom>
          <a:solidFill>
            <a:srgbClr val="EDAFFB"/>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03" name="TextBox 40">
            <a:extLst>
              <a:ext uri="{FF2B5EF4-FFF2-40B4-BE49-F238E27FC236}">
                <a16:creationId xmlns:a16="http://schemas.microsoft.com/office/drawing/2014/main" id="{226C2B07-3C9D-381B-8729-9E158BB63371}"/>
              </a:ext>
            </a:extLst>
          </p:cNvPr>
          <p:cNvSpPr txBox="1"/>
          <p:nvPr/>
        </p:nvSpPr>
        <p:spPr>
          <a:xfrm>
            <a:off x="5664149" y="4215305"/>
            <a:ext cx="1038910" cy="577081"/>
          </a:xfrm>
          <a:prstGeom prst="rect">
            <a:avLst/>
          </a:prstGeom>
          <a:noFill/>
        </p:spPr>
        <p:txBody>
          <a:bodyPr wrap="square" lIns="91440" tIns="45720" rIns="91440" bIns="45720" anchor="t">
            <a:spAutoFit/>
          </a:bodyPr>
          <a:lstStyle/>
          <a:p>
            <a:pPr algn="ctr"/>
            <a:r>
              <a:rPr lang="ja-JP" altLang="ja-JP" sz="1050" b="1">
                <a:effectLst/>
                <a:latin typeface="ＭＳ Ｐゴシック"/>
                <a:ea typeface="Meiryo UI"/>
                <a:cs typeface="Times New Roman"/>
              </a:rPr>
              <a:t>農林漁業者</a:t>
            </a:r>
            <a:r>
              <a:rPr lang="ja-JP" altLang="ja-JP" sz="1050" b="1">
                <a:latin typeface="ＭＳ Ｐゴシック"/>
                <a:ea typeface="Meiryo UI"/>
                <a:cs typeface="Times New Roman"/>
              </a:rPr>
              <a:t>・</a:t>
            </a:r>
            <a:endParaRPr lang="en-US" altLang="ja-JP" sz="1050" b="1">
              <a:latin typeface="ＭＳ Ｐゴシック"/>
              <a:ea typeface="Meiryo UI"/>
              <a:cs typeface="Times New Roman"/>
            </a:endParaRPr>
          </a:p>
          <a:p>
            <a:pPr algn="ctr"/>
            <a:r>
              <a:rPr lang="ja-JP" altLang="ja-JP" sz="1050" b="1">
                <a:latin typeface="ＭＳ Ｐゴシック"/>
                <a:ea typeface="Meiryo UI"/>
                <a:cs typeface="Times New Roman"/>
              </a:rPr>
              <a:t>食</a:t>
            </a:r>
            <a:r>
              <a:rPr lang="ja-JP" altLang="ja-JP" sz="1050" b="1">
                <a:effectLst/>
                <a:latin typeface="ＭＳ Ｐゴシック"/>
                <a:ea typeface="Meiryo UI"/>
                <a:cs typeface="Times New Roman"/>
              </a:rPr>
              <a:t>品関連</a:t>
            </a:r>
            <a:endParaRPr lang="en-US" altLang="ja-JP" sz="1050" b="1">
              <a:effectLst/>
              <a:latin typeface="ＭＳ Ｐゴシック"/>
              <a:ea typeface="Meiryo UI"/>
              <a:cs typeface="Times New Roman"/>
            </a:endParaRPr>
          </a:p>
          <a:p>
            <a:pPr algn="ctr"/>
            <a:r>
              <a:rPr lang="ja-JP" altLang="ja-JP" sz="1050" b="1">
                <a:effectLst/>
                <a:ea typeface="Meiryo UI" panose="020B0604030504040204" pitchFamily="50" charset="-128"/>
                <a:cs typeface="Times New Roman" panose="02020603050405020304" pitchFamily="18" charset="0"/>
              </a:rPr>
              <a:t>事業者</a:t>
            </a:r>
            <a:endParaRPr lang="en-PH" altLang="ja-JP" sz="1050" b="1">
              <a:latin typeface="Meiryo" panose="020B0604030504040204" pitchFamily="34" charset="-128"/>
              <a:ea typeface="Meiryo" panose="020B0604030504040204" pitchFamily="34" charset="-128"/>
            </a:endParaRPr>
          </a:p>
        </p:txBody>
      </p:sp>
      <p:sp>
        <p:nvSpPr>
          <p:cNvPr id="104" name="テキスト ボックス 103">
            <a:extLst>
              <a:ext uri="{FF2B5EF4-FFF2-40B4-BE49-F238E27FC236}">
                <a16:creationId xmlns:a16="http://schemas.microsoft.com/office/drawing/2014/main" id="{25A1834D-3667-2EAF-597C-961498C089BD}"/>
              </a:ext>
            </a:extLst>
          </p:cNvPr>
          <p:cNvSpPr txBox="1"/>
          <p:nvPr/>
        </p:nvSpPr>
        <p:spPr>
          <a:xfrm>
            <a:off x="6695563" y="3999833"/>
            <a:ext cx="2652528" cy="923330"/>
          </a:xfrm>
          <a:prstGeom prst="rect">
            <a:avLst/>
          </a:prstGeom>
          <a:noFill/>
        </p:spPr>
        <p:txBody>
          <a:bodyPr wrap="square">
            <a:spAutoFit/>
          </a:bodyPr>
          <a:lstStyle/>
          <a:p>
            <a:pPr algn="just"/>
            <a:r>
              <a:rPr lang="ja-JP" altLang="ja-JP" sz="1100" kern="100">
                <a:effectLst/>
                <a:latin typeface="メイリオ" panose="020B0604030504040204" pitchFamily="50" charset="-128"/>
                <a:ea typeface="メイリオ" panose="020B0604030504040204" pitchFamily="50" charset="-128"/>
                <a:cs typeface="Times New Roman" panose="02020603050405020304" pitchFamily="18" charset="0"/>
              </a:rPr>
              <a:t>事業活動による食品ロスを把握、 </a:t>
            </a:r>
            <a:endParaRPr lang="en-US" altLang="ja-JP" sz="11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r>
              <a:rPr lang="ja-JP" altLang="ja-JP" sz="1100" kern="100">
                <a:effectLst/>
                <a:latin typeface="メイリオ" panose="020B0604030504040204" pitchFamily="50" charset="-128"/>
                <a:ea typeface="メイリオ" panose="020B0604030504040204" pitchFamily="50" charset="-128"/>
                <a:cs typeface="Times New Roman" panose="02020603050405020304" pitchFamily="18" charset="0"/>
              </a:rPr>
              <a:t>商慣習を含め見直しに取り組む。</a:t>
            </a:r>
            <a:endParaRPr lang="en-US" altLang="ja-JP" sz="11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季節商品の予約販売</a:t>
            </a:r>
            <a:endParaRPr lang="en-US" altLang="ja-JP" sz="1000" kern="10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外食での小盛りメニュー等の導入</a:t>
            </a:r>
            <a:endParaRPr lang="en-US" altLang="ja-JP" sz="1000" kern="10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納品期限の緩和　など</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14" name="円/楕円 58">
            <a:extLst>
              <a:ext uri="{FF2B5EF4-FFF2-40B4-BE49-F238E27FC236}">
                <a16:creationId xmlns:a16="http://schemas.microsoft.com/office/drawing/2014/main" id="{F2BA0ADD-443A-B494-7202-86BBD26B05D0}"/>
              </a:ext>
            </a:extLst>
          </p:cNvPr>
          <p:cNvSpPr/>
          <p:nvPr/>
        </p:nvSpPr>
        <p:spPr bwMode="auto">
          <a:xfrm>
            <a:off x="5744426" y="5047917"/>
            <a:ext cx="757723" cy="738467"/>
          </a:xfrm>
          <a:prstGeom prst="ellipse">
            <a:avLst/>
          </a:prstGeom>
          <a:solidFill>
            <a:srgbClr val="C5E1FB"/>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118" name="テキスト ボックス 117">
            <a:extLst>
              <a:ext uri="{FF2B5EF4-FFF2-40B4-BE49-F238E27FC236}">
                <a16:creationId xmlns:a16="http://schemas.microsoft.com/office/drawing/2014/main" id="{3FF7239C-B061-2A08-C40E-A7EEADEFE0BD}"/>
              </a:ext>
            </a:extLst>
          </p:cNvPr>
          <p:cNvSpPr txBox="1"/>
          <p:nvPr/>
        </p:nvSpPr>
        <p:spPr>
          <a:xfrm>
            <a:off x="6724028" y="4947161"/>
            <a:ext cx="2440428" cy="1877437"/>
          </a:xfrm>
          <a:prstGeom prst="rect">
            <a:avLst/>
          </a:prstGeom>
          <a:noFill/>
        </p:spPr>
        <p:txBody>
          <a:bodyPr wrap="square">
            <a:spAutoFit/>
          </a:bodyPr>
          <a:lstStyle/>
          <a:p>
            <a:pPr algn="just"/>
            <a:r>
              <a:rPr lang="ja-JP" altLang="ja-JP" sz="1100">
                <a:effectLst/>
                <a:latin typeface="メイリオ" panose="020B0604030504040204" pitchFamily="50" charset="-128"/>
                <a:ea typeface="メイリオ" panose="020B0604030504040204" pitchFamily="50" charset="-128"/>
                <a:cs typeface="Times New Roman" panose="02020603050405020304" pitchFamily="18" charset="0"/>
              </a:rPr>
              <a:t>消費者等への普及啓発、食品関連事業者等の取組への支援、情報の収集・提供、未利用食品を提供するための活動の支援などを実施。</a:t>
            </a:r>
            <a:endParaRPr lang="en-US" altLang="ja-JP" sz="110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都道府県及び市町村は、「食品ロス削減推進計画」を策定</a:t>
            </a:r>
            <a:r>
              <a:rPr lang="en-US" altLang="ja-JP" sz="1000" kern="100">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努力義務</a:t>
            </a:r>
            <a:r>
              <a:rPr lang="en-US" altLang="ja-JP" sz="1000" kern="100">
                <a:latin typeface="メイリオ" panose="020B0604030504040204" pitchFamily="50" charset="-128"/>
                <a:ea typeface="メイリオ" panose="020B0604030504040204" pitchFamily="50" charset="-128"/>
                <a:cs typeface="Times New Roman" panose="02020603050405020304" pitchFamily="18" charset="0"/>
              </a:rPr>
              <a:t>)</a:t>
            </a:r>
          </a:p>
          <a:p>
            <a:pPr marL="171450" indent="-171450">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食品ロス削減推進サポーター制度</a:t>
            </a:r>
          </a:p>
          <a:p>
            <a:pPr marL="171450" indent="-171450">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「食べ残し持ち帰り促進ガイドライン」、「</a:t>
            </a:r>
            <a:r>
              <a:rPr kumimoji="1" lang="ja-JP" altLang="en-US" sz="1000" b="0" i="0" u="none" strike="noStrike" kern="1200" cap="none" spc="0" normalizeH="0" baseline="0" noProof="0">
                <a:ln>
                  <a:noFill/>
                </a:ln>
                <a:effectLst/>
                <a:uLnTx/>
                <a:uFillTx/>
                <a:latin typeface="メイリオ" panose="020B0604030504040204" pitchFamily="50" charset="-128"/>
                <a:ea typeface="メイリオ" panose="020B0604030504040204" pitchFamily="50" charset="-128"/>
                <a:cs typeface="+mn-cs"/>
              </a:rPr>
              <a:t>食品寄附ガイドライン」等の</a:t>
            </a: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周知　など</a:t>
            </a:r>
            <a:endParaRPr lang="en-US" altLang="ja-JP" sz="1000" kern="10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endParaRPr lang="ja-JP" alt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120" name="テキスト ボックス 119">
            <a:extLst>
              <a:ext uri="{FF2B5EF4-FFF2-40B4-BE49-F238E27FC236}">
                <a16:creationId xmlns:a16="http://schemas.microsoft.com/office/drawing/2014/main" id="{CAAF3D16-2692-16BD-DCE3-127BB70C823A}"/>
              </a:ext>
            </a:extLst>
          </p:cNvPr>
          <p:cNvSpPr txBox="1"/>
          <p:nvPr/>
        </p:nvSpPr>
        <p:spPr>
          <a:xfrm>
            <a:off x="5822230" y="6692565"/>
            <a:ext cx="4337670" cy="584775"/>
          </a:xfrm>
          <a:prstGeom prst="rect">
            <a:avLst/>
          </a:prstGeom>
          <a:noFill/>
        </p:spPr>
        <p:txBody>
          <a:bodyPr wrap="square">
            <a:spAutoFit/>
          </a:bodyPr>
          <a:lstStyle/>
          <a:p>
            <a:pPr algn="thaiDist">
              <a:tabLst>
                <a:tab pos="177800" algn="l"/>
              </a:tabLst>
            </a:pPr>
            <a:r>
              <a:rPr lang="ja-JP" altLang="ja-JP" sz="800" kern="100">
                <a:effectLst/>
                <a:latin typeface="Meiryo UI" panose="020B0604030504040204" pitchFamily="50" charset="-128"/>
                <a:ea typeface="Meiryo UI" panose="020B0604030504040204" pitchFamily="50" charset="-128"/>
                <a:cs typeface="Times New Roman" panose="02020603050405020304" pitchFamily="18" charset="0"/>
              </a:rPr>
              <a:t>「食品ロスの削減の推進に関する基本的な方針」</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は、行政、事業者、消費者等の取組の指針となるものとして、「</a:t>
            </a:r>
            <a:r>
              <a:rPr lang="ja-JP" altLang="ja-JP" sz="800" kern="100">
                <a:effectLst/>
                <a:latin typeface="Meiryo UI" panose="020B0604030504040204" pitchFamily="50" charset="-128"/>
                <a:ea typeface="Meiryo UI" panose="020B0604030504040204" pitchFamily="50" charset="-128"/>
                <a:cs typeface="Times New Roman" panose="02020603050405020304" pitchFamily="18" charset="0"/>
              </a:rPr>
              <a:t>食品ロスの削減の推進に関する法律」</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令和元年</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1</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日施行</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の規程に基づき策定。</a:t>
            </a:r>
            <a:endPar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endParaRPr>
          </a:p>
          <a:p>
            <a:pPr algn="thaiDist">
              <a:tabLst>
                <a:tab pos="177800" algn="l"/>
              </a:tabLst>
            </a:pP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 第１次基本的な方針（令和２年</a:t>
            </a:r>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３</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31</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日閣議決定</a:t>
            </a:r>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a:t>
            </a:r>
            <a:endParaRPr lang="en-US" altLang="ja-JP" sz="800" kern="100">
              <a:latin typeface="Meiryo UI" panose="020B0604030504040204" pitchFamily="50" charset="-128"/>
              <a:ea typeface="Meiryo UI" panose="020B0604030504040204" pitchFamily="50" charset="-128"/>
              <a:cs typeface="Times New Roman" panose="02020603050405020304" pitchFamily="18" charset="0"/>
            </a:endParaRPr>
          </a:p>
          <a:p>
            <a:pPr algn="thaiDist">
              <a:tabLst>
                <a:tab pos="177800" algn="l"/>
              </a:tabLst>
            </a:pP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 第２次基本的な方針（令和７年３月</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25</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日閣議決定）</a:t>
            </a:r>
            <a:endParaRPr lang="ja-JP" alt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117" name="TextBox 40">
            <a:extLst>
              <a:ext uri="{FF2B5EF4-FFF2-40B4-BE49-F238E27FC236}">
                <a16:creationId xmlns:a16="http://schemas.microsoft.com/office/drawing/2014/main" id="{F08BB518-E8B9-C990-D696-203A562F48BB}"/>
              </a:ext>
            </a:extLst>
          </p:cNvPr>
          <p:cNvSpPr txBox="1"/>
          <p:nvPr/>
        </p:nvSpPr>
        <p:spPr>
          <a:xfrm>
            <a:off x="5901983" y="5278650"/>
            <a:ext cx="431759" cy="276999"/>
          </a:xfrm>
          <a:prstGeom prst="rect">
            <a:avLst/>
          </a:prstGeom>
          <a:noFill/>
        </p:spPr>
        <p:txBody>
          <a:bodyPr wrap="square">
            <a:spAutoFit/>
          </a:bodyPr>
          <a:lstStyle/>
          <a:p>
            <a:pPr algn="ctr"/>
            <a:r>
              <a:rPr lang="ja-JP" altLang="ja-JP" sz="1200" b="1">
                <a:effectLst/>
                <a:ea typeface="Meiryo UI" panose="020B0604030504040204" pitchFamily="50" charset="-128"/>
                <a:cs typeface="Times New Roman" panose="02020603050405020304" pitchFamily="18" charset="0"/>
              </a:rPr>
              <a:t>国</a:t>
            </a:r>
            <a:endParaRPr lang="en-PH" sz="1200" b="1">
              <a:latin typeface="Meiryo" panose="020B0604030504040204" pitchFamily="34" charset="-128"/>
              <a:ea typeface="Meiryo" panose="020B0604030504040204" pitchFamily="34" charset="-128"/>
            </a:endParaRPr>
          </a:p>
        </p:txBody>
      </p:sp>
      <p:sp>
        <p:nvSpPr>
          <p:cNvPr id="122" name="TextBox 40">
            <a:extLst>
              <a:ext uri="{FF2B5EF4-FFF2-40B4-BE49-F238E27FC236}">
                <a16:creationId xmlns:a16="http://schemas.microsoft.com/office/drawing/2014/main" id="{5BA86E40-76D5-7873-90EC-3B89AD60DCD0}"/>
              </a:ext>
            </a:extLst>
          </p:cNvPr>
          <p:cNvSpPr txBox="1"/>
          <p:nvPr/>
        </p:nvSpPr>
        <p:spPr>
          <a:xfrm>
            <a:off x="5956537" y="5583028"/>
            <a:ext cx="721716" cy="519939"/>
          </a:xfrm>
          <a:prstGeom prst="rect">
            <a:avLst/>
          </a:prstGeom>
          <a:solidFill>
            <a:srgbClr val="C5FBDA"/>
          </a:solidFill>
        </p:spPr>
        <p:txBody>
          <a:bodyPr wrap="square" anchor="ctr" anchorCtr="0">
            <a:noAutofit/>
          </a:bodyPr>
          <a:lstStyle/>
          <a:p>
            <a:pPr algn="ctr"/>
            <a:r>
              <a:rPr lang="ja-JP" altLang="ja-JP" sz="1000" b="1">
                <a:effectLst/>
                <a:ea typeface="Meiryo UI" panose="020B0604030504040204" pitchFamily="50" charset="-128"/>
                <a:cs typeface="Times New Roman" panose="02020603050405020304" pitchFamily="18" charset="0"/>
              </a:rPr>
              <a:t>地方公共団体</a:t>
            </a:r>
            <a:endParaRPr lang="en-PH" sz="1000" b="1">
              <a:latin typeface="Meiryo" panose="020B0604030504040204" pitchFamily="34" charset="-128"/>
              <a:ea typeface="Meiryo" panose="020B0604030504040204" pitchFamily="34" charset="-128"/>
            </a:endParaRPr>
          </a:p>
        </p:txBody>
      </p:sp>
      <p:sp>
        <p:nvSpPr>
          <p:cNvPr id="6" name="テキスト ボックス 5">
            <a:extLst>
              <a:ext uri="{FF2B5EF4-FFF2-40B4-BE49-F238E27FC236}">
                <a16:creationId xmlns:a16="http://schemas.microsoft.com/office/drawing/2014/main" id="{6C044336-4018-DD7C-04DD-43CFF5CE6875}"/>
              </a:ext>
            </a:extLst>
          </p:cNvPr>
          <p:cNvSpPr txBox="1"/>
          <p:nvPr/>
        </p:nvSpPr>
        <p:spPr>
          <a:xfrm>
            <a:off x="5644072" y="2428015"/>
            <a:ext cx="4734467" cy="507831"/>
          </a:xfrm>
          <a:prstGeom prst="rect">
            <a:avLst/>
          </a:prstGeom>
          <a:noFill/>
        </p:spPr>
        <p:txBody>
          <a:bodyPr wrap="square">
            <a:spAutoFit/>
          </a:bodyPr>
          <a:lstStyle/>
          <a:p>
            <a:r>
              <a:rPr lang="ja-JP" altLang="en-US" sz="16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消費者、食品事業者等に求められる役割と行動</a:t>
            </a:r>
            <a:endParaRPr lang="en-US" altLang="ja-JP" sz="16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105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（「食品ロスの削減の推進に関する基本的な方針」*より）</a:t>
            </a:r>
            <a:endParaRPr lang="ja-JP" altLang="ja-JP" sz="105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9" name="テキスト ボックス 88">
            <a:extLst>
              <a:ext uri="{FF2B5EF4-FFF2-40B4-BE49-F238E27FC236}">
                <a16:creationId xmlns:a16="http://schemas.microsoft.com/office/drawing/2014/main" id="{DC6FB9AF-4603-1139-EB5E-06504D424949}"/>
              </a:ext>
            </a:extLst>
          </p:cNvPr>
          <p:cNvSpPr txBox="1"/>
          <p:nvPr/>
        </p:nvSpPr>
        <p:spPr>
          <a:xfrm>
            <a:off x="6670279" y="3047258"/>
            <a:ext cx="2757291" cy="892552"/>
          </a:xfrm>
          <a:prstGeom prst="rect">
            <a:avLst/>
          </a:prstGeom>
          <a:noFill/>
        </p:spPr>
        <p:txBody>
          <a:bodyPr wrap="square">
            <a:spAutoFit/>
          </a:bodyPr>
          <a:lstStyle/>
          <a:p>
            <a:r>
              <a:rPr lang="ja-JP" altLang="ja-JP" sz="1100" kern="100">
                <a:effectLst/>
                <a:latin typeface="メイリオ" panose="020B0604030504040204" pitchFamily="50" charset="-128"/>
                <a:ea typeface="メイリオ" panose="020B0604030504040204" pitchFamily="50" charset="-128"/>
                <a:cs typeface="Times New Roman" panose="02020603050405020304" pitchFamily="18" charset="0"/>
              </a:rPr>
              <a:t>日々の生活の中でできることを一人</a:t>
            </a:r>
            <a:endParaRPr lang="en-US" altLang="ja-JP" sz="1100" kern="10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ja-JP" sz="1100" kern="100">
                <a:effectLst/>
                <a:latin typeface="メイリオ" panose="020B0604030504040204" pitchFamily="50" charset="-128"/>
                <a:ea typeface="メイリオ" panose="020B0604030504040204" pitchFamily="50" charset="-128"/>
                <a:cs typeface="Times New Roman" panose="02020603050405020304" pitchFamily="18" charset="0"/>
              </a:rPr>
              <a:t>ひとりが考え、行動に移す。</a:t>
            </a:r>
            <a:endParaRPr lang="en-US" altLang="ja-JP" sz="1100" kern="100">
              <a:effectLst/>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買物の前に家にある食材をチェック</a:t>
            </a:r>
            <a:endParaRPr lang="en-US" altLang="ja-JP" sz="1000" kern="10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lgn="just">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定期的な冷蔵庫内の在庫管理</a:t>
            </a:r>
            <a:endParaRPr lang="en-US" altLang="ja-JP" sz="1000" kern="100">
              <a:latin typeface="メイリオ" panose="020B0604030504040204" pitchFamily="50" charset="-128"/>
              <a:ea typeface="メイリオ" panose="020B0604030504040204" pitchFamily="50" charset="-128"/>
              <a:cs typeface="Times New Roman" panose="02020603050405020304" pitchFamily="18" charset="0"/>
            </a:endParaRPr>
          </a:p>
          <a:p>
            <a:pPr marL="171450" indent="-171450">
              <a:buFont typeface="Wingdings" panose="05000000000000000000" pitchFamily="2" charset="2"/>
              <a:buChar char="l"/>
            </a:pPr>
            <a:r>
              <a:rPr lang="ja-JP" altLang="en-US" sz="1000" kern="100">
                <a:latin typeface="メイリオ" panose="020B0604030504040204" pitchFamily="50" charset="-128"/>
                <a:ea typeface="メイリオ" panose="020B0604030504040204" pitchFamily="50" charset="-128"/>
                <a:cs typeface="Times New Roman" panose="02020603050405020304" pitchFamily="18" charset="0"/>
              </a:rPr>
              <a:t>残った場合は自己責任で持ち帰り</a:t>
            </a:r>
            <a:r>
              <a:rPr lang="ja-JP" altLang="en-US" sz="1000" kern="100">
                <a:effectLst/>
                <a:latin typeface="メイリオ" panose="020B0604030504040204" pitchFamily="50" charset="-128"/>
                <a:ea typeface="メイリオ" panose="020B0604030504040204" pitchFamily="50" charset="-128"/>
                <a:cs typeface="Times New Roman" panose="02020603050405020304" pitchFamily="18" charset="0"/>
              </a:rPr>
              <a:t>　など</a:t>
            </a:r>
            <a:endParaRPr lang="ja-JP" altLang="ja-JP" sz="1000" kern="100">
              <a:effectLst/>
              <a:latin typeface="メイリオ" panose="020B0604030504040204" pitchFamily="50" charset="-128"/>
              <a:ea typeface="メイリオ" panose="020B0604030504040204" pitchFamily="50" charset="-128"/>
              <a:cs typeface="Times New Roman" panose="02020603050405020304" pitchFamily="18" charset="0"/>
            </a:endParaRPr>
          </a:p>
        </p:txBody>
      </p:sp>
      <p:cxnSp>
        <p:nvCxnSpPr>
          <p:cNvPr id="10" name="直線コネクタ 9">
            <a:extLst>
              <a:ext uri="{FF2B5EF4-FFF2-40B4-BE49-F238E27FC236}">
                <a16:creationId xmlns:a16="http://schemas.microsoft.com/office/drawing/2014/main" id="{9991E0A0-9BE5-3061-ECF2-5A951780BE50}"/>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 name="テキスト ボックス 3">
            <a:extLst>
              <a:ext uri="{FF2B5EF4-FFF2-40B4-BE49-F238E27FC236}">
                <a16:creationId xmlns:a16="http://schemas.microsoft.com/office/drawing/2014/main" id="{8A379F5B-21F6-FCFE-51DD-4ECB9692A22E}"/>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5" name="スライド番号プレースホルダ 3">
            <a:extLst>
              <a:ext uri="{FF2B5EF4-FFF2-40B4-BE49-F238E27FC236}">
                <a16:creationId xmlns:a16="http://schemas.microsoft.com/office/drawing/2014/main" id="{A63A0048-093B-0404-21F6-B1EF6E95F510}"/>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08</a:t>
            </a:r>
          </a:p>
        </p:txBody>
      </p:sp>
      <p:sp>
        <p:nvSpPr>
          <p:cNvPr id="9" name="スライド番号プレースホルダ 3">
            <a:extLst>
              <a:ext uri="{FF2B5EF4-FFF2-40B4-BE49-F238E27FC236}">
                <a16:creationId xmlns:a16="http://schemas.microsoft.com/office/drawing/2014/main" id="{004E6987-D15A-9DCB-5443-935782C4E5F6}"/>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07</a:t>
            </a:r>
          </a:p>
        </p:txBody>
      </p:sp>
      <p:cxnSp>
        <p:nvCxnSpPr>
          <p:cNvPr id="12" name="直線コネクタ 11">
            <a:extLst>
              <a:ext uri="{FF2B5EF4-FFF2-40B4-BE49-F238E27FC236}">
                <a16:creationId xmlns:a16="http://schemas.microsoft.com/office/drawing/2014/main" id="{A3AB318B-7F32-6547-8680-A34FAB6F59A8}"/>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3" name="図 12">
            <a:extLst>
              <a:ext uri="{FF2B5EF4-FFF2-40B4-BE49-F238E27FC236}">
                <a16:creationId xmlns:a16="http://schemas.microsoft.com/office/drawing/2014/main" id="{19D580C7-69B0-3D54-B9CF-443833657732}"/>
              </a:ext>
            </a:extLst>
          </p:cNvPr>
          <p:cNvPicPr>
            <a:picLocks noChangeAspect="1"/>
          </p:cNvPicPr>
          <p:nvPr/>
        </p:nvPicPr>
        <p:blipFill>
          <a:blip r:embed="rId4"/>
          <a:stretch>
            <a:fillRect/>
          </a:stretch>
        </p:blipFill>
        <p:spPr>
          <a:xfrm>
            <a:off x="9402540" y="4105710"/>
            <a:ext cx="1000785" cy="957273"/>
          </a:xfrm>
          <a:prstGeom prst="rect">
            <a:avLst/>
          </a:prstGeom>
        </p:spPr>
      </p:pic>
      <p:grpSp>
        <p:nvGrpSpPr>
          <p:cNvPr id="15" name="グループ化 14">
            <a:extLst>
              <a:ext uri="{FF2B5EF4-FFF2-40B4-BE49-F238E27FC236}">
                <a16:creationId xmlns:a16="http://schemas.microsoft.com/office/drawing/2014/main" id="{ADE59F80-F215-830E-376C-45B8CA8E3DF7}"/>
              </a:ext>
            </a:extLst>
          </p:cNvPr>
          <p:cNvGrpSpPr/>
          <p:nvPr/>
        </p:nvGrpSpPr>
        <p:grpSpPr>
          <a:xfrm>
            <a:off x="4173301" y="3058582"/>
            <a:ext cx="1267481" cy="240858"/>
            <a:chOff x="3820876" y="3210982"/>
            <a:chExt cx="1267481" cy="240858"/>
          </a:xfrm>
        </p:grpSpPr>
        <p:sp>
          <p:nvSpPr>
            <p:cNvPr id="32" name="TextBox 31">
              <a:extLst>
                <a:ext uri="{FF2B5EF4-FFF2-40B4-BE49-F238E27FC236}">
                  <a16:creationId xmlns:a16="http://schemas.microsoft.com/office/drawing/2014/main" id="{116D50D7-47FB-B576-86C9-1FA56FADF35D}"/>
                </a:ext>
              </a:extLst>
            </p:cNvPr>
            <p:cNvSpPr txBox="1"/>
            <p:nvPr/>
          </p:nvSpPr>
          <p:spPr>
            <a:xfrm>
              <a:off x="3888244" y="3210982"/>
              <a:ext cx="584372" cy="230832"/>
            </a:xfrm>
            <a:prstGeom prst="rect">
              <a:avLst/>
            </a:prstGeom>
            <a:noFill/>
          </p:spPr>
          <p:txBody>
            <a:bodyPr wrap="square">
              <a:spAutoFit/>
            </a:bodyPr>
            <a:lstStyle/>
            <a:p>
              <a:pPr marL="0" marR="0">
                <a:spcBef>
                  <a:spcPts val="0"/>
                </a:spcBef>
                <a:spcAft>
                  <a:spcPts val="0"/>
                </a:spcAft>
              </a:pPr>
              <a:r>
                <a:rPr lang="ja-JP" altLang="en-US" sz="900" b="1" kern="100">
                  <a:latin typeface="Meiryo" panose="020B0604030504040204" pitchFamily="34" charset="-128"/>
                  <a:ea typeface="Meiryo" panose="020B0604030504040204" pitchFamily="34" charset="-128"/>
                  <a:cs typeface="Times New Roman" panose="02020603050405020304" pitchFamily="18" charset="0"/>
                </a:rPr>
                <a:t>家庭系</a:t>
              </a:r>
              <a:endParaRPr lang="en-US" sz="900" b="1"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34" name="TextBox 33">
              <a:extLst>
                <a:ext uri="{FF2B5EF4-FFF2-40B4-BE49-F238E27FC236}">
                  <a16:creationId xmlns:a16="http://schemas.microsoft.com/office/drawing/2014/main" id="{54276BA2-C2C8-6F6B-45AD-2840A15F4ABF}"/>
                </a:ext>
              </a:extLst>
            </p:cNvPr>
            <p:cNvSpPr txBox="1"/>
            <p:nvPr/>
          </p:nvSpPr>
          <p:spPr>
            <a:xfrm>
              <a:off x="4503985" y="3221008"/>
              <a:ext cx="584372" cy="230832"/>
            </a:xfrm>
            <a:prstGeom prst="rect">
              <a:avLst/>
            </a:prstGeom>
            <a:noFill/>
          </p:spPr>
          <p:txBody>
            <a:bodyPr wrap="square">
              <a:spAutoFit/>
            </a:bodyPr>
            <a:lstStyle/>
            <a:p>
              <a:pPr marL="0" marR="0">
                <a:spcBef>
                  <a:spcPts val="0"/>
                </a:spcBef>
                <a:spcAft>
                  <a:spcPts val="0"/>
                </a:spcAft>
              </a:pPr>
              <a:r>
                <a:rPr lang="ja-JP" altLang="en-US" sz="900" b="1" kern="100">
                  <a:latin typeface="Meiryo" panose="020B0604030504040204" pitchFamily="34" charset="-128"/>
                  <a:ea typeface="Meiryo" panose="020B0604030504040204" pitchFamily="34" charset="-128"/>
                  <a:cs typeface="Times New Roman" panose="02020603050405020304" pitchFamily="18" charset="0"/>
                </a:rPr>
                <a:t>事業系</a:t>
              </a:r>
              <a:endParaRPr lang="en-US" sz="900" b="1" kern="100">
                <a:latin typeface="Meiryo" panose="020B0604030504040204" pitchFamily="34" charset="-128"/>
                <a:ea typeface="Meiryo" panose="020B0604030504040204" pitchFamily="34" charset="-128"/>
                <a:cs typeface="Times New Roman" panose="02020603050405020304" pitchFamily="18" charset="0"/>
              </a:endParaRPr>
            </a:p>
          </p:txBody>
        </p:sp>
        <p:sp>
          <p:nvSpPr>
            <p:cNvPr id="36" name="Rectangle 35">
              <a:extLst>
                <a:ext uri="{FF2B5EF4-FFF2-40B4-BE49-F238E27FC236}">
                  <a16:creationId xmlns:a16="http://schemas.microsoft.com/office/drawing/2014/main" id="{B3F67B70-24C8-47BB-1294-A9617042649A}"/>
                </a:ext>
              </a:extLst>
            </p:cNvPr>
            <p:cNvSpPr/>
            <p:nvPr/>
          </p:nvSpPr>
          <p:spPr bwMode="auto">
            <a:xfrm>
              <a:off x="3820876" y="3248305"/>
              <a:ext cx="122400" cy="120545"/>
            </a:xfrm>
            <a:prstGeom prst="rect">
              <a:avLst/>
            </a:prstGeom>
            <a:solidFill>
              <a:srgbClr val="EAAB7E"/>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8" name="Rectangle 37">
              <a:extLst>
                <a:ext uri="{FF2B5EF4-FFF2-40B4-BE49-F238E27FC236}">
                  <a16:creationId xmlns:a16="http://schemas.microsoft.com/office/drawing/2014/main" id="{1B4F98F8-E1AB-5A8D-4E45-E4A5BF055FDA}"/>
                </a:ext>
              </a:extLst>
            </p:cNvPr>
            <p:cNvSpPr/>
            <p:nvPr/>
          </p:nvSpPr>
          <p:spPr bwMode="auto">
            <a:xfrm>
              <a:off x="4440924" y="3249990"/>
              <a:ext cx="122400" cy="122400"/>
            </a:xfrm>
            <a:prstGeom prst="rect">
              <a:avLst/>
            </a:prstGeom>
            <a:solidFill>
              <a:srgbClr val="F6D6BD"/>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en-PH"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grpSp>
      <p:sp>
        <p:nvSpPr>
          <p:cNvPr id="19" name="テキスト ボックス 2">
            <a:extLst>
              <a:ext uri="{FF2B5EF4-FFF2-40B4-BE49-F238E27FC236}">
                <a16:creationId xmlns:a16="http://schemas.microsoft.com/office/drawing/2014/main" id="{C29E21A2-932F-C3CC-3ED3-24371738F8C2}"/>
              </a:ext>
            </a:extLst>
          </p:cNvPr>
          <p:cNvSpPr txBox="1"/>
          <p:nvPr/>
        </p:nvSpPr>
        <p:spPr>
          <a:xfrm>
            <a:off x="311941" y="3172007"/>
            <a:ext cx="902811" cy="200055"/>
          </a:xfrm>
          <a:prstGeom prst="rect">
            <a:avLst/>
          </a:prstGeom>
          <a:noFill/>
        </p:spPr>
        <p:txBody>
          <a:bodyPr wrap="none" rtlCol="0">
            <a:spAutoFit/>
          </a:bodyPr>
          <a:lstStyle/>
          <a:p>
            <a:pPr marL="0" marR="0" algn="just">
              <a:spcBef>
                <a:spcPts val="0"/>
              </a:spcBef>
              <a:spcAft>
                <a:spcPts val="0"/>
              </a:spcAft>
            </a:pPr>
            <a:r>
              <a:rPr lang="ja-JP" sz="700" b="1" kern="100">
                <a:effectLst/>
                <a:latin typeface="Meiryo" panose="020B0604030504040204" pitchFamily="34" charset="-128"/>
                <a:ea typeface="Meiryo" panose="020B0604030504040204" pitchFamily="34" charset="-128"/>
                <a:cs typeface="Times New Roman" panose="02020603050405020304" pitchFamily="18" charset="0"/>
              </a:rPr>
              <a:t>（単位：万トン）</a:t>
            </a:r>
            <a:endParaRPr lang="en-PH" sz="7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50" name="吹き出し: 四角形 49">
            <a:extLst>
              <a:ext uri="{FF2B5EF4-FFF2-40B4-BE49-F238E27FC236}">
                <a16:creationId xmlns:a16="http://schemas.microsoft.com/office/drawing/2014/main" id="{D00A2446-930C-6C7A-E875-9D78544BE855}"/>
              </a:ext>
            </a:extLst>
          </p:cNvPr>
          <p:cNvSpPr/>
          <p:nvPr/>
        </p:nvSpPr>
        <p:spPr bwMode="auto">
          <a:xfrm>
            <a:off x="4614848" y="4569390"/>
            <a:ext cx="455097" cy="245269"/>
          </a:xfrm>
          <a:prstGeom prst="wedgeRectCallout">
            <a:avLst>
              <a:gd name="adj1" fmla="val 13634"/>
              <a:gd name="adj2" fmla="val 70915"/>
            </a:avLst>
          </a:prstGeom>
          <a:solidFill>
            <a:schemeClr val="bg1"/>
          </a:solidFill>
          <a:ln w="9525" cap="flat" cmpd="sng" algn="ctr">
            <a:solidFill>
              <a:srgbClr val="F796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1" name="TextBox 30">
            <a:extLst>
              <a:ext uri="{FF2B5EF4-FFF2-40B4-BE49-F238E27FC236}">
                <a16:creationId xmlns:a16="http://schemas.microsoft.com/office/drawing/2014/main" id="{803776EB-7224-D473-AD70-A621218A381B}"/>
              </a:ext>
            </a:extLst>
          </p:cNvPr>
          <p:cNvSpPr txBox="1"/>
          <p:nvPr/>
        </p:nvSpPr>
        <p:spPr>
          <a:xfrm>
            <a:off x="4608498" y="4591447"/>
            <a:ext cx="484202" cy="246221"/>
          </a:xfrm>
          <a:prstGeom prst="rect">
            <a:avLst/>
          </a:prstGeom>
          <a:noFill/>
        </p:spPr>
        <p:txBody>
          <a:bodyPr wrap="square">
            <a:spAutoFit/>
          </a:bodyPr>
          <a:lstStyle/>
          <a:p>
            <a:pPr marL="0" marR="0" algn="ctr">
              <a:spcBef>
                <a:spcPts val="0"/>
              </a:spcBef>
              <a:spcAft>
                <a:spcPts val="0"/>
              </a:spcAft>
            </a:pPr>
            <a:r>
              <a:rPr lang="ja-JP" altLang="en-US" sz="1000" b="1" kern="100">
                <a:latin typeface="Meiryo" panose="020B0604030504040204" pitchFamily="34" charset="-128"/>
                <a:ea typeface="Meiryo" panose="020B0604030504040204" pitchFamily="34" charset="-128"/>
                <a:cs typeface="Times New Roman" panose="02020603050405020304" pitchFamily="18" charset="0"/>
              </a:rPr>
              <a:t>目 標</a:t>
            </a:r>
            <a:endParaRPr lang="en-US" sz="1000" b="1" kern="100">
              <a:latin typeface="Meiryo" panose="020B0604030504040204" pitchFamily="34" charset="-128"/>
              <a:ea typeface="Meiryo" panose="020B0604030504040204" pitchFamily="34" charset="-128"/>
              <a:cs typeface="Times New Roman" panose="02020603050405020304" pitchFamily="18" charset="0"/>
            </a:endParaRPr>
          </a:p>
        </p:txBody>
      </p:sp>
      <p:pic>
        <p:nvPicPr>
          <p:cNvPr id="7" name="図 6">
            <a:extLst>
              <a:ext uri="{FF2B5EF4-FFF2-40B4-BE49-F238E27FC236}">
                <a16:creationId xmlns:a16="http://schemas.microsoft.com/office/drawing/2014/main" id="{977C6B5D-CC84-1D0C-6953-01E0A9A80B28}"/>
              </a:ext>
            </a:extLst>
          </p:cNvPr>
          <p:cNvPicPr>
            <a:picLocks noChangeAspect="1"/>
          </p:cNvPicPr>
          <p:nvPr/>
        </p:nvPicPr>
        <p:blipFill>
          <a:blip r:embed="rId5"/>
          <a:stretch>
            <a:fillRect/>
          </a:stretch>
        </p:blipFill>
        <p:spPr>
          <a:xfrm>
            <a:off x="9462961" y="3047258"/>
            <a:ext cx="892507" cy="892507"/>
          </a:xfrm>
          <a:prstGeom prst="rect">
            <a:avLst/>
          </a:prstGeom>
        </p:spPr>
      </p:pic>
      <p:pic>
        <p:nvPicPr>
          <p:cNvPr id="14" name="図 13">
            <a:extLst>
              <a:ext uri="{FF2B5EF4-FFF2-40B4-BE49-F238E27FC236}">
                <a16:creationId xmlns:a16="http://schemas.microsoft.com/office/drawing/2014/main" id="{75BFCC95-F668-EAF2-61CA-C7470FD80B92}"/>
              </a:ext>
            </a:extLst>
          </p:cNvPr>
          <p:cNvPicPr>
            <a:picLocks noChangeAspect="1"/>
          </p:cNvPicPr>
          <p:nvPr/>
        </p:nvPicPr>
        <p:blipFill>
          <a:blip r:embed="rId6"/>
          <a:stretch>
            <a:fillRect/>
          </a:stretch>
        </p:blipFill>
        <p:spPr>
          <a:xfrm>
            <a:off x="9332862" y="5228884"/>
            <a:ext cx="1141059" cy="759672"/>
          </a:xfrm>
          <a:prstGeom prst="rect">
            <a:avLst/>
          </a:prstGeom>
        </p:spPr>
      </p:pic>
    </p:spTree>
    <p:extLst>
      <p:ext uri="{BB962C8B-B14F-4D97-AF65-F5344CB8AC3E}">
        <p14:creationId xmlns:p14="http://schemas.microsoft.com/office/powerpoint/2010/main" val="428033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86CCEE19-7E84-1542-CC0D-2252C599938C}"/>
              </a:ext>
            </a:extLst>
          </p:cNvPr>
          <p:cNvPicPr>
            <a:picLocks noChangeAspect="1"/>
          </p:cNvPicPr>
          <p:nvPr/>
        </p:nvPicPr>
        <p:blipFill>
          <a:blip r:embed="rId2"/>
          <a:stretch>
            <a:fillRect/>
          </a:stretch>
        </p:blipFill>
        <p:spPr>
          <a:xfrm>
            <a:off x="924003" y="3128497"/>
            <a:ext cx="3886200" cy="3992880"/>
          </a:xfrm>
          <a:prstGeom prst="rect">
            <a:avLst/>
          </a:prstGeom>
        </p:spPr>
      </p:pic>
      <p:pic>
        <p:nvPicPr>
          <p:cNvPr id="7" name="図 6">
            <a:extLst>
              <a:ext uri="{FF2B5EF4-FFF2-40B4-BE49-F238E27FC236}">
                <a16:creationId xmlns:a16="http://schemas.microsoft.com/office/drawing/2014/main" id="{D9594460-3D96-F40F-61B1-2FDF2C71CBDF}"/>
              </a:ext>
            </a:extLst>
          </p:cNvPr>
          <p:cNvPicPr>
            <a:picLocks noChangeAspect="1"/>
          </p:cNvPicPr>
          <p:nvPr/>
        </p:nvPicPr>
        <p:blipFill>
          <a:blip r:embed="rId3"/>
          <a:stretch>
            <a:fillRect/>
          </a:stretch>
        </p:blipFill>
        <p:spPr>
          <a:xfrm>
            <a:off x="5567570" y="5726900"/>
            <a:ext cx="1775460" cy="1242060"/>
          </a:xfrm>
          <a:prstGeom prst="rect">
            <a:avLst/>
          </a:prstGeom>
        </p:spPr>
      </p:pic>
      <p:pic>
        <p:nvPicPr>
          <p:cNvPr id="2" name="図 1">
            <a:extLst>
              <a:ext uri="{FF2B5EF4-FFF2-40B4-BE49-F238E27FC236}">
                <a16:creationId xmlns:a16="http://schemas.microsoft.com/office/drawing/2014/main" id="{3D3EAFAA-B40F-AD9C-F3A3-8EC652D8E7D3}"/>
              </a:ext>
            </a:extLst>
          </p:cNvPr>
          <p:cNvPicPr>
            <a:picLocks noChangeAspect="1"/>
          </p:cNvPicPr>
          <p:nvPr/>
        </p:nvPicPr>
        <p:blipFill>
          <a:blip r:embed="rId4"/>
          <a:stretch>
            <a:fillRect/>
          </a:stretch>
        </p:blipFill>
        <p:spPr>
          <a:xfrm>
            <a:off x="5992850" y="2734295"/>
            <a:ext cx="4015740" cy="2956560"/>
          </a:xfrm>
          <a:prstGeom prst="rect">
            <a:avLst/>
          </a:prstGeom>
        </p:spPr>
      </p:pic>
      <p:sp>
        <p:nvSpPr>
          <p:cNvPr id="20" name="テキスト ボックス 19">
            <a:extLst>
              <a:ext uri="{FF2B5EF4-FFF2-40B4-BE49-F238E27FC236}">
                <a16:creationId xmlns:a16="http://schemas.microsoft.com/office/drawing/2014/main" id="{17DC53F8-855D-F9B0-9B62-C43562474383}"/>
              </a:ext>
            </a:extLst>
          </p:cNvPr>
          <p:cNvSpPr txBox="1"/>
          <p:nvPr/>
        </p:nvSpPr>
        <p:spPr>
          <a:xfrm>
            <a:off x="584421" y="535713"/>
            <a:ext cx="4824313" cy="1261884"/>
          </a:xfrm>
          <a:prstGeom prst="rect">
            <a:avLst/>
          </a:prstGeom>
          <a:noFill/>
        </p:spPr>
        <p:txBody>
          <a:bodyPr wrap="square" rtlCol="0">
            <a:spAutoFit/>
          </a:bodyPr>
          <a:lstStyle/>
          <a:p>
            <a:r>
              <a:rPr kumimoji="1" lang="ja-JP" altLang="en-US" sz="3800" b="1">
                <a:solidFill>
                  <a:schemeClr val="accent6"/>
                </a:solidFill>
                <a:latin typeface="Meiryo" panose="020B0604030504040204" pitchFamily="34" charset="-128"/>
                <a:ea typeface="Meiryo" panose="020B0604030504040204" pitchFamily="34" charset="-128"/>
              </a:rPr>
              <a:t>食品ロス</a:t>
            </a:r>
            <a:r>
              <a:rPr lang="ja-JP" altLang="en-US" sz="3800" b="1">
                <a:solidFill>
                  <a:schemeClr val="accent6"/>
                </a:solidFill>
                <a:latin typeface="Meiryo" panose="020B0604030504040204" pitchFamily="34" charset="-128"/>
                <a:ea typeface="Meiryo" panose="020B0604030504040204" pitchFamily="34" charset="-128"/>
              </a:rPr>
              <a:t>削減は</a:t>
            </a:r>
            <a:endParaRPr lang="en-US" altLang="ja-JP" sz="3800" b="1">
              <a:solidFill>
                <a:schemeClr val="accent6"/>
              </a:solidFill>
              <a:latin typeface="Meiryo" panose="020B0604030504040204" pitchFamily="34" charset="-128"/>
              <a:ea typeface="Meiryo" panose="020B0604030504040204" pitchFamily="34" charset="-128"/>
            </a:endParaRPr>
          </a:p>
          <a:p>
            <a:r>
              <a:rPr lang="ja-JP" altLang="en-US" sz="3800" b="1">
                <a:solidFill>
                  <a:schemeClr val="accent6"/>
                </a:solidFill>
                <a:latin typeface="Meiryo" panose="020B0604030504040204" pitchFamily="34" charset="-128"/>
                <a:ea typeface="Meiryo" panose="020B0604030504040204" pitchFamily="34" charset="-128"/>
              </a:rPr>
              <a:t>エシカル消費</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1" name="テキスト ボックス 20">
            <a:extLst>
              <a:ext uri="{FF2B5EF4-FFF2-40B4-BE49-F238E27FC236}">
                <a16:creationId xmlns:a16="http://schemas.microsoft.com/office/drawing/2014/main" id="{D10B7297-12B9-A17D-89EB-651CBBEBFBE5}"/>
              </a:ext>
            </a:extLst>
          </p:cNvPr>
          <p:cNvSpPr txBox="1"/>
          <p:nvPr/>
        </p:nvSpPr>
        <p:spPr>
          <a:xfrm>
            <a:off x="6035898" y="577538"/>
            <a:ext cx="4206652" cy="523220"/>
          </a:xfrm>
          <a:prstGeom prst="rect">
            <a:avLst/>
          </a:prstGeom>
          <a:noFill/>
        </p:spPr>
        <p:txBody>
          <a:bodyPr wrap="square" rtlCol="0">
            <a:spAutoFit/>
          </a:bodyPr>
          <a:lstStyle/>
          <a:p>
            <a:pPr algn="just"/>
            <a:r>
              <a:rPr kumimoji="1" lang="ja-JP" altLang="en-US" sz="1400">
                <a:latin typeface="Meiryo UI" panose="020B0604030504040204" pitchFamily="50" charset="-128"/>
                <a:ea typeface="Meiryo UI" panose="020B0604030504040204" pitchFamily="50" charset="-128"/>
              </a:rPr>
              <a:t>食品ロスの削減は環境にやさしく、人や社会等への配慮に　つながる消費行動で、「エシカル消費」の一つ</a:t>
            </a:r>
          </a:p>
        </p:txBody>
      </p:sp>
      <p:sp>
        <p:nvSpPr>
          <p:cNvPr id="22" name="テキスト ボックス 21">
            <a:extLst>
              <a:ext uri="{FF2B5EF4-FFF2-40B4-BE49-F238E27FC236}">
                <a16:creationId xmlns:a16="http://schemas.microsoft.com/office/drawing/2014/main" id="{58C6C259-2A9D-2AC8-CBD6-7A9FFA05C7BD}"/>
              </a:ext>
            </a:extLst>
          </p:cNvPr>
          <p:cNvSpPr txBox="1"/>
          <p:nvPr/>
        </p:nvSpPr>
        <p:spPr>
          <a:xfrm>
            <a:off x="6035898" y="1173127"/>
            <a:ext cx="4206652" cy="738664"/>
          </a:xfrm>
          <a:prstGeom prst="rect">
            <a:avLst/>
          </a:prstGeom>
          <a:noFill/>
        </p:spPr>
        <p:txBody>
          <a:bodyPr wrap="square" rtlCol="0">
            <a:spAutoFit/>
          </a:bodyPr>
          <a:lstStyle/>
          <a:p>
            <a:pPr algn="just"/>
            <a:r>
              <a:rPr kumimoji="1" lang="ja-JP" altLang="en-US" sz="1400">
                <a:latin typeface="Meiryo UI" panose="020B0604030504040204" pitchFamily="50" charset="-128"/>
                <a:ea typeface="Meiryo UI" panose="020B0604030504040204" pitchFamily="50" charset="-128"/>
              </a:rPr>
              <a:t>食品ロス削減のためにも「今だけ」「ここだけ」「自分だけ」ではなく、将来のこと、地域のこと、周りの人のことを考えた消費行動を</a:t>
            </a:r>
          </a:p>
        </p:txBody>
      </p:sp>
      <p:sp>
        <p:nvSpPr>
          <p:cNvPr id="27" name="円/楕円 58">
            <a:extLst>
              <a:ext uri="{FF2B5EF4-FFF2-40B4-BE49-F238E27FC236}">
                <a16:creationId xmlns:a16="http://schemas.microsoft.com/office/drawing/2014/main" id="{6D777623-0831-D012-789E-B0EC4FCE8A7C}"/>
              </a:ext>
            </a:extLst>
          </p:cNvPr>
          <p:cNvSpPr/>
          <p:nvPr/>
        </p:nvSpPr>
        <p:spPr bwMode="auto">
          <a:xfrm>
            <a:off x="2285552" y="4734750"/>
            <a:ext cx="1178879" cy="1160302"/>
          </a:xfrm>
          <a:prstGeom prst="ellipse">
            <a:avLst/>
          </a:prstGeom>
          <a:solidFill>
            <a:schemeClr val="accent6"/>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8" name="円/楕円 57">
            <a:extLst>
              <a:ext uri="{FF2B5EF4-FFF2-40B4-BE49-F238E27FC236}">
                <a16:creationId xmlns:a16="http://schemas.microsoft.com/office/drawing/2014/main" id="{7EAAE1FC-3AD9-AB31-2804-A7774B49DCCD}"/>
              </a:ext>
            </a:extLst>
          </p:cNvPr>
          <p:cNvSpPr/>
          <p:nvPr/>
        </p:nvSpPr>
        <p:spPr bwMode="auto">
          <a:xfrm>
            <a:off x="2487659" y="6347930"/>
            <a:ext cx="786011" cy="740189"/>
          </a:xfrm>
          <a:prstGeom prst="ellipse">
            <a:avLst/>
          </a:prstGeom>
          <a:solidFill>
            <a:srgbClr val="F7CFB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9" name="円/楕円 52">
            <a:extLst>
              <a:ext uri="{FF2B5EF4-FFF2-40B4-BE49-F238E27FC236}">
                <a16:creationId xmlns:a16="http://schemas.microsoft.com/office/drawing/2014/main" id="{CAE21F4B-D127-9410-4ABF-55FB901A4D0C}"/>
              </a:ext>
            </a:extLst>
          </p:cNvPr>
          <p:cNvSpPr/>
          <p:nvPr/>
        </p:nvSpPr>
        <p:spPr bwMode="auto">
          <a:xfrm>
            <a:off x="2474098" y="3539018"/>
            <a:ext cx="786011" cy="740189"/>
          </a:xfrm>
          <a:prstGeom prst="ellipse">
            <a:avLst/>
          </a:prstGeom>
          <a:solidFill>
            <a:srgbClr val="F7CFB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8" name="テキスト ボックス 37">
            <a:extLst>
              <a:ext uri="{FF2B5EF4-FFF2-40B4-BE49-F238E27FC236}">
                <a16:creationId xmlns:a16="http://schemas.microsoft.com/office/drawing/2014/main" id="{C835FD5F-0EF9-9CE7-038E-C45A92E0FC31}"/>
              </a:ext>
            </a:extLst>
          </p:cNvPr>
          <p:cNvSpPr txBox="1"/>
          <p:nvPr/>
        </p:nvSpPr>
        <p:spPr>
          <a:xfrm>
            <a:off x="2285552" y="5032841"/>
            <a:ext cx="1210591" cy="584775"/>
          </a:xfrm>
          <a:prstGeom prst="rect">
            <a:avLst/>
          </a:prstGeom>
          <a:noFill/>
        </p:spPr>
        <p:txBody>
          <a:bodyPr wrap="none" rtlCol="0">
            <a:spAutoFit/>
          </a:bodyPr>
          <a:lstStyle/>
          <a:p>
            <a:pPr algn="ctr"/>
            <a:r>
              <a:rPr kumimoji="1" lang="ja-JP" altLang="en-US" sz="1600" b="1">
                <a:solidFill>
                  <a:schemeClr val="bg1"/>
                </a:solidFill>
                <a:latin typeface="Meiryo" panose="020B0604030504040204" pitchFamily="34" charset="-128"/>
                <a:ea typeface="Meiryo" panose="020B0604030504040204" pitchFamily="34" charset="-128"/>
              </a:rPr>
              <a:t>食品ロス</a:t>
            </a:r>
            <a:endParaRPr kumimoji="1" lang="en-US" altLang="ja-JP" sz="1600" b="1">
              <a:solidFill>
                <a:schemeClr val="bg1"/>
              </a:solidFill>
              <a:latin typeface="Meiryo" panose="020B0604030504040204" pitchFamily="34" charset="-128"/>
              <a:ea typeface="Meiryo" panose="020B0604030504040204" pitchFamily="34" charset="-128"/>
            </a:endParaRPr>
          </a:p>
          <a:p>
            <a:pPr algn="ctr"/>
            <a:r>
              <a:rPr kumimoji="1" lang="ja-JP" altLang="en-US" sz="1600" b="1">
                <a:solidFill>
                  <a:schemeClr val="bg1"/>
                </a:solidFill>
                <a:latin typeface="Meiryo" panose="020B0604030504040204" pitchFamily="34" charset="-128"/>
                <a:ea typeface="Meiryo" panose="020B0604030504040204" pitchFamily="34" charset="-128"/>
              </a:rPr>
              <a:t>削減の行動</a:t>
            </a:r>
          </a:p>
        </p:txBody>
      </p:sp>
      <p:sp>
        <p:nvSpPr>
          <p:cNvPr id="43" name="テキスト ボックス 42">
            <a:extLst>
              <a:ext uri="{FF2B5EF4-FFF2-40B4-BE49-F238E27FC236}">
                <a16:creationId xmlns:a16="http://schemas.microsoft.com/office/drawing/2014/main" id="{09B47EF3-9006-908A-0AD8-B396A674D194}"/>
              </a:ext>
            </a:extLst>
          </p:cNvPr>
          <p:cNvSpPr txBox="1"/>
          <p:nvPr/>
        </p:nvSpPr>
        <p:spPr>
          <a:xfrm>
            <a:off x="3300062" y="3391488"/>
            <a:ext cx="1577983" cy="830997"/>
          </a:xfrm>
          <a:prstGeom prst="rect">
            <a:avLst/>
          </a:prstGeom>
          <a:noFill/>
        </p:spPr>
        <p:txBody>
          <a:bodyPr wrap="square" rtlCol="0">
            <a:spAutoFit/>
          </a:bodyPr>
          <a:lstStyle/>
          <a:p>
            <a:pPr algn="just"/>
            <a:r>
              <a:rPr kumimoji="1" lang="ja-JP" altLang="en-US" sz="1200">
                <a:latin typeface="Meiryo UI" panose="020B0604030504040204" pitchFamily="50" charset="-128"/>
                <a:ea typeface="Meiryo UI" panose="020B0604030504040204" pitchFamily="50" charset="-128"/>
              </a:rPr>
              <a:t>作る人のことを考え、食品・食材という資源を無駄なく使ってみましょう。</a:t>
            </a:r>
          </a:p>
        </p:txBody>
      </p:sp>
      <p:sp>
        <p:nvSpPr>
          <p:cNvPr id="52" name="テキスト ボックス 51">
            <a:extLst>
              <a:ext uri="{FF2B5EF4-FFF2-40B4-BE49-F238E27FC236}">
                <a16:creationId xmlns:a16="http://schemas.microsoft.com/office/drawing/2014/main" id="{980CFB56-D504-044F-5A5F-8CDD0B3ED664}"/>
              </a:ext>
            </a:extLst>
          </p:cNvPr>
          <p:cNvSpPr txBox="1"/>
          <p:nvPr/>
        </p:nvSpPr>
        <p:spPr>
          <a:xfrm>
            <a:off x="2680066" y="3734703"/>
            <a:ext cx="389851" cy="338554"/>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人</a:t>
            </a:r>
          </a:p>
        </p:txBody>
      </p:sp>
      <p:sp>
        <p:nvSpPr>
          <p:cNvPr id="54" name="テキスト ボックス 53">
            <a:extLst>
              <a:ext uri="{FF2B5EF4-FFF2-40B4-BE49-F238E27FC236}">
                <a16:creationId xmlns:a16="http://schemas.microsoft.com/office/drawing/2014/main" id="{34655C42-6DA4-F1D2-4835-87B73FB3178B}"/>
              </a:ext>
            </a:extLst>
          </p:cNvPr>
          <p:cNvSpPr txBox="1"/>
          <p:nvPr/>
        </p:nvSpPr>
        <p:spPr>
          <a:xfrm>
            <a:off x="590818" y="6080013"/>
            <a:ext cx="1077321" cy="830997"/>
          </a:xfrm>
          <a:prstGeom prst="rect">
            <a:avLst/>
          </a:prstGeom>
          <a:noFill/>
        </p:spPr>
        <p:txBody>
          <a:bodyPr wrap="square" rtlCol="0">
            <a:spAutoFit/>
          </a:bodyPr>
          <a:lstStyle/>
          <a:p>
            <a:pPr algn="just"/>
            <a:r>
              <a:rPr kumimoji="1" lang="ja-JP" altLang="en-US" sz="1200">
                <a:latin typeface="Meiryo UI" panose="020B0604030504040204" pitchFamily="50" charset="-128"/>
                <a:ea typeface="Meiryo UI" panose="020B0604030504040204" pitchFamily="50" charset="-128"/>
              </a:rPr>
              <a:t>地域の連携、活性化につながる活動をしてみましょう。</a:t>
            </a:r>
          </a:p>
        </p:txBody>
      </p:sp>
      <p:sp>
        <p:nvSpPr>
          <p:cNvPr id="55" name="テキスト ボックス 54">
            <a:extLst>
              <a:ext uri="{FF2B5EF4-FFF2-40B4-BE49-F238E27FC236}">
                <a16:creationId xmlns:a16="http://schemas.microsoft.com/office/drawing/2014/main" id="{83281C93-046D-7B5E-AF3D-674FFA013D07}"/>
              </a:ext>
            </a:extLst>
          </p:cNvPr>
          <p:cNvSpPr txBox="1"/>
          <p:nvPr/>
        </p:nvSpPr>
        <p:spPr>
          <a:xfrm>
            <a:off x="2574742" y="6583808"/>
            <a:ext cx="595036" cy="338554"/>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地域</a:t>
            </a:r>
          </a:p>
        </p:txBody>
      </p:sp>
      <p:sp>
        <p:nvSpPr>
          <p:cNvPr id="56" name="テキスト ボックス 55">
            <a:extLst>
              <a:ext uri="{FF2B5EF4-FFF2-40B4-BE49-F238E27FC236}">
                <a16:creationId xmlns:a16="http://schemas.microsoft.com/office/drawing/2014/main" id="{4CB583AE-BF2A-6D08-9C77-B3CAAAFF69C7}"/>
              </a:ext>
            </a:extLst>
          </p:cNvPr>
          <p:cNvSpPr txBox="1"/>
          <p:nvPr/>
        </p:nvSpPr>
        <p:spPr>
          <a:xfrm>
            <a:off x="593980" y="3277780"/>
            <a:ext cx="1260537" cy="1015663"/>
          </a:xfrm>
          <a:prstGeom prst="rect">
            <a:avLst/>
          </a:prstGeom>
          <a:noFill/>
        </p:spPr>
        <p:txBody>
          <a:bodyPr wrap="square" rtlCol="0">
            <a:spAutoFit/>
          </a:bodyPr>
          <a:lstStyle/>
          <a:p>
            <a:pPr algn="just"/>
            <a:r>
              <a:rPr kumimoji="1" lang="ja-JP" altLang="en-US" sz="1200">
                <a:latin typeface="Meiryo UI" panose="020B0604030504040204" pitchFamily="50" charset="-128"/>
                <a:ea typeface="Meiryo UI" panose="020B0604030504040204" pitchFamily="50" charset="-128"/>
              </a:rPr>
              <a:t>ごみを出す時は、</a:t>
            </a:r>
            <a:r>
              <a:rPr kumimoji="1" lang="en-US" altLang="ja-JP" sz="1200">
                <a:latin typeface="Meiryo UI" panose="020B0604030504040204" pitchFamily="50" charset="-128"/>
                <a:ea typeface="Meiryo UI" panose="020B0604030504040204" pitchFamily="50" charset="-128"/>
              </a:rPr>
              <a:t>CO</a:t>
            </a:r>
            <a:r>
              <a:rPr kumimoji="1" lang="en-US" altLang="ja-JP" sz="1200" baseline="-7000">
                <a:latin typeface="Meiryo UI" panose="020B0604030504040204" pitchFamily="50" charset="-128"/>
                <a:ea typeface="Meiryo UI" panose="020B0604030504040204" pitchFamily="50" charset="-128"/>
              </a:rPr>
              <a:t>2</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二酸化炭素</a:t>
            </a:r>
            <a:r>
              <a:rPr kumimoji="1" lang="en-US" altLang="ja-JP" sz="1200">
                <a:latin typeface="Meiryo UI" panose="020B0604030504040204" pitchFamily="50" charset="-128"/>
                <a:ea typeface="Meiryo UI" panose="020B0604030504040204" pitchFamily="50" charset="-128"/>
              </a:rPr>
              <a:t>)</a:t>
            </a:r>
            <a:r>
              <a:rPr kumimoji="1" lang="ja-JP" altLang="en-US" sz="1200">
                <a:latin typeface="Meiryo UI" panose="020B0604030504040204" pitchFamily="50" charset="-128"/>
                <a:ea typeface="Meiryo UI" panose="020B0604030504040204" pitchFamily="50" charset="-128"/>
              </a:rPr>
              <a:t>の排出や埋立ての問題を考えてみましょう。</a:t>
            </a:r>
          </a:p>
        </p:txBody>
      </p:sp>
      <p:sp>
        <p:nvSpPr>
          <p:cNvPr id="57" name="テキスト ボックス 56">
            <a:extLst>
              <a:ext uri="{FF2B5EF4-FFF2-40B4-BE49-F238E27FC236}">
                <a16:creationId xmlns:a16="http://schemas.microsoft.com/office/drawing/2014/main" id="{C2589BC3-9F79-EA5C-35B6-CDF9E6F9FE0C}"/>
              </a:ext>
            </a:extLst>
          </p:cNvPr>
          <p:cNvSpPr txBox="1"/>
          <p:nvPr/>
        </p:nvSpPr>
        <p:spPr>
          <a:xfrm>
            <a:off x="3536347" y="5690795"/>
            <a:ext cx="1577984" cy="646331"/>
          </a:xfrm>
          <a:prstGeom prst="rect">
            <a:avLst/>
          </a:prstGeom>
          <a:noFill/>
        </p:spPr>
        <p:txBody>
          <a:bodyPr wrap="square" rtlCol="0">
            <a:spAutoFit/>
          </a:bodyPr>
          <a:lstStyle/>
          <a:p>
            <a:pPr algn="just"/>
            <a:r>
              <a:rPr kumimoji="1" lang="ja-JP" altLang="en-US" sz="1200">
                <a:latin typeface="Meiryo UI" panose="020B0604030504040204" pitchFamily="50" charset="-128"/>
                <a:ea typeface="Meiryo UI" panose="020B0604030504040204" pitchFamily="50" charset="-128"/>
              </a:rPr>
              <a:t>食事に困っている人のことを考えて、食べ物を無駄なく扱いましょう。</a:t>
            </a:r>
          </a:p>
        </p:txBody>
      </p:sp>
      <p:sp>
        <p:nvSpPr>
          <p:cNvPr id="64" name="円/楕円 60">
            <a:extLst>
              <a:ext uri="{FF2B5EF4-FFF2-40B4-BE49-F238E27FC236}">
                <a16:creationId xmlns:a16="http://schemas.microsoft.com/office/drawing/2014/main" id="{6889F092-1024-6D01-91D8-CA12DD4240BF}"/>
              </a:ext>
            </a:extLst>
          </p:cNvPr>
          <p:cNvSpPr/>
          <p:nvPr/>
        </p:nvSpPr>
        <p:spPr bwMode="auto">
          <a:xfrm>
            <a:off x="4015174" y="4932941"/>
            <a:ext cx="786011" cy="740189"/>
          </a:xfrm>
          <a:prstGeom prst="ellipse">
            <a:avLst/>
          </a:prstGeom>
          <a:solidFill>
            <a:srgbClr val="F7CFB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5" name="テキスト ボックス 64">
            <a:extLst>
              <a:ext uri="{FF2B5EF4-FFF2-40B4-BE49-F238E27FC236}">
                <a16:creationId xmlns:a16="http://schemas.microsoft.com/office/drawing/2014/main" id="{F139386C-8E68-B3C7-9846-BDF116101A8D}"/>
              </a:ext>
            </a:extLst>
          </p:cNvPr>
          <p:cNvSpPr txBox="1"/>
          <p:nvPr/>
        </p:nvSpPr>
        <p:spPr>
          <a:xfrm>
            <a:off x="4128053" y="5124937"/>
            <a:ext cx="595036" cy="338554"/>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社会</a:t>
            </a:r>
          </a:p>
        </p:txBody>
      </p:sp>
      <p:sp>
        <p:nvSpPr>
          <p:cNvPr id="66" name="円/楕円 61">
            <a:extLst>
              <a:ext uri="{FF2B5EF4-FFF2-40B4-BE49-F238E27FC236}">
                <a16:creationId xmlns:a16="http://schemas.microsoft.com/office/drawing/2014/main" id="{5EA322F1-8AC4-38FC-4AB7-79364C57D19A}"/>
              </a:ext>
            </a:extLst>
          </p:cNvPr>
          <p:cNvSpPr/>
          <p:nvPr/>
        </p:nvSpPr>
        <p:spPr bwMode="auto">
          <a:xfrm>
            <a:off x="954551" y="4932941"/>
            <a:ext cx="786011" cy="740189"/>
          </a:xfrm>
          <a:prstGeom prst="ellipse">
            <a:avLst/>
          </a:prstGeom>
          <a:solidFill>
            <a:srgbClr val="F7CFBA"/>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67" name="テキスト ボックス 66">
            <a:extLst>
              <a:ext uri="{FF2B5EF4-FFF2-40B4-BE49-F238E27FC236}">
                <a16:creationId xmlns:a16="http://schemas.microsoft.com/office/drawing/2014/main" id="{1354CCFC-60B7-ED8A-3AF3-712736CA0A3F}"/>
              </a:ext>
            </a:extLst>
          </p:cNvPr>
          <p:cNvSpPr txBox="1"/>
          <p:nvPr/>
        </p:nvSpPr>
        <p:spPr>
          <a:xfrm>
            <a:off x="1047120" y="5148399"/>
            <a:ext cx="595036" cy="338554"/>
          </a:xfrm>
          <a:prstGeom prst="rect">
            <a:avLst/>
          </a:prstGeom>
          <a:noFill/>
        </p:spPr>
        <p:txBody>
          <a:bodyPr wrap="none" rtlCol="0">
            <a:spAutoFit/>
          </a:bodyPr>
          <a:lstStyle/>
          <a:p>
            <a:pPr algn="ctr"/>
            <a:r>
              <a:rPr kumimoji="1" lang="ja-JP" altLang="en-US" sz="1600" b="1">
                <a:latin typeface="Meiryo" panose="020B0604030504040204" pitchFamily="34" charset="-128"/>
                <a:ea typeface="Meiryo" panose="020B0604030504040204" pitchFamily="34" charset="-128"/>
              </a:rPr>
              <a:t>環境</a:t>
            </a:r>
          </a:p>
        </p:txBody>
      </p:sp>
      <p:sp>
        <p:nvSpPr>
          <p:cNvPr id="73" name="テキスト ボックス 72">
            <a:extLst>
              <a:ext uri="{FF2B5EF4-FFF2-40B4-BE49-F238E27FC236}">
                <a16:creationId xmlns:a16="http://schemas.microsoft.com/office/drawing/2014/main" id="{36C75A3D-EF6A-EF8D-B018-2FD59AF7FEA2}"/>
              </a:ext>
            </a:extLst>
          </p:cNvPr>
          <p:cNvSpPr txBox="1"/>
          <p:nvPr/>
        </p:nvSpPr>
        <p:spPr>
          <a:xfrm>
            <a:off x="5554682" y="1187766"/>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74" name="テキスト ボックス 73">
            <a:extLst>
              <a:ext uri="{FF2B5EF4-FFF2-40B4-BE49-F238E27FC236}">
                <a16:creationId xmlns:a16="http://schemas.microsoft.com/office/drawing/2014/main" id="{81AEA31F-C6C5-1732-1708-95099C7CE8D4}"/>
              </a:ext>
            </a:extLst>
          </p:cNvPr>
          <p:cNvSpPr txBox="1"/>
          <p:nvPr/>
        </p:nvSpPr>
        <p:spPr>
          <a:xfrm>
            <a:off x="5554682" y="1906847"/>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75" name="テキスト ボックス 74">
            <a:extLst>
              <a:ext uri="{FF2B5EF4-FFF2-40B4-BE49-F238E27FC236}">
                <a16:creationId xmlns:a16="http://schemas.microsoft.com/office/drawing/2014/main" id="{9ACCFCBD-A543-45AF-C376-FD8F8F612697}"/>
              </a:ext>
            </a:extLst>
          </p:cNvPr>
          <p:cNvSpPr txBox="1"/>
          <p:nvPr/>
        </p:nvSpPr>
        <p:spPr>
          <a:xfrm>
            <a:off x="5554682"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76" name="テキスト ボックス 75">
            <a:extLst>
              <a:ext uri="{FF2B5EF4-FFF2-40B4-BE49-F238E27FC236}">
                <a16:creationId xmlns:a16="http://schemas.microsoft.com/office/drawing/2014/main" id="{A97E241E-999B-AEAF-38CE-51DF3F7CA2A9}"/>
              </a:ext>
            </a:extLst>
          </p:cNvPr>
          <p:cNvSpPr txBox="1"/>
          <p:nvPr/>
        </p:nvSpPr>
        <p:spPr>
          <a:xfrm>
            <a:off x="6037943" y="1898854"/>
            <a:ext cx="4204607" cy="738664"/>
          </a:xfrm>
          <a:prstGeom prst="rect">
            <a:avLst/>
          </a:prstGeom>
          <a:noFill/>
        </p:spPr>
        <p:txBody>
          <a:bodyPr wrap="square" rtlCol="0">
            <a:spAutoFit/>
          </a:bodyPr>
          <a:lstStyle/>
          <a:p>
            <a:pPr algn="just"/>
            <a:r>
              <a:rPr lang="en-US" altLang="ja-JP" sz="1400">
                <a:latin typeface="Meiryo UI" panose="020B0604030504040204" pitchFamily="50" charset="-128"/>
                <a:ea typeface="Meiryo UI" panose="020B0604030504040204" pitchFamily="50" charset="-128"/>
              </a:rPr>
              <a:t>3R(</a:t>
            </a:r>
            <a:r>
              <a:rPr lang="ja-JP" altLang="en-US" sz="1400">
                <a:latin typeface="Meiryo UI" panose="020B0604030504040204" pitchFamily="50" charset="-128"/>
                <a:ea typeface="Meiryo UI" panose="020B0604030504040204" pitchFamily="50" charset="-128"/>
              </a:rPr>
              <a:t>スリーアール</a:t>
            </a:r>
            <a:r>
              <a:rPr lang="en-US" altLang="ja-JP" sz="1400">
                <a:latin typeface="Meiryo UI" panose="020B0604030504040204" pitchFamily="50" charset="-128"/>
                <a:ea typeface="Meiryo UI" panose="020B0604030504040204" pitchFamily="50" charset="-128"/>
              </a:rPr>
              <a:t>)</a:t>
            </a:r>
            <a:r>
              <a:rPr lang="ja-JP" altLang="en-US" sz="1400">
                <a:latin typeface="Meiryo UI" panose="020B0604030504040204" pitchFamily="50" charset="-128"/>
                <a:ea typeface="Meiryo UI" panose="020B0604030504040204" pitchFamily="50" charset="-128"/>
              </a:rPr>
              <a:t>は、大量生産、大量消費で増えるごみ処理の対策として、資源を有効活用するために、導入された考え方</a:t>
            </a:r>
            <a:endParaRPr kumimoji="1" lang="ja-JP" altLang="en-US" sz="1400">
              <a:latin typeface="Meiryo UI" panose="020B0604030504040204" pitchFamily="50" charset="-128"/>
              <a:ea typeface="Meiryo UI" panose="020B0604030504040204" pitchFamily="50" charset="-128"/>
            </a:endParaRPr>
          </a:p>
        </p:txBody>
      </p:sp>
      <p:sp>
        <p:nvSpPr>
          <p:cNvPr id="77" name="テキスト ボックス 76">
            <a:extLst>
              <a:ext uri="{FF2B5EF4-FFF2-40B4-BE49-F238E27FC236}">
                <a16:creationId xmlns:a16="http://schemas.microsoft.com/office/drawing/2014/main" id="{E022645A-6559-1B14-CEB2-81C7C704D271}"/>
              </a:ext>
            </a:extLst>
          </p:cNvPr>
          <p:cNvSpPr txBox="1"/>
          <p:nvPr/>
        </p:nvSpPr>
        <p:spPr>
          <a:xfrm>
            <a:off x="340325" y="2132275"/>
            <a:ext cx="3884669" cy="369332"/>
          </a:xfrm>
          <a:prstGeom prst="rect">
            <a:avLst/>
          </a:prstGeom>
          <a:noFill/>
        </p:spPr>
        <p:txBody>
          <a:bodyPr wrap="square" rtlCol="0">
            <a:spAutoFit/>
          </a:bodyPr>
          <a:lstStyle/>
          <a:p>
            <a:r>
              <a:rPr lang="ja-JP" altLang="en-US" sz="1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エシカル消費とは？</a:t>
            </a:r>
            <a:endParaRPr kumimoji="1" lang="ja-JP" altLang="en-US" sz="1800" b="1">
              <a:solidFill>
                <a:srgbClr val="F58448"/>
              </a:solidFill>
              <a:latin typeface="Meiryo" panose="020B0604030504040204" pitchFamily="34" charset="-128"/>
              <a:ea typeface="Meiryo" panose="020B0604030504040204" pitchFamily="34" charset="-128"/>
            </a:endParaRPr>
          </a:p>
        </p:txBody>
      </p:sp>
      <p:sp>
        <p:nvSpPr>
          <p:cNvPr id="78" name="テキスト ボックス 77">
            <a:extLst>
              <a:ext uri="{FF2B5EF4-FFF2-40B4-BE49-F238E27FC236}">
                <a16:creationId xmlns:a16="http://schemas.microsoft.com/office/drawing/2014/main" id="{AEE120CE-5A3F-8C50-BFE4-EEBC7FD00CBC}"/>
              </a:ext>
            </a:extLst>
          </p:cNvPr>
          <p:cNvSpPr txBox="1"/>
          <p:nvPr/>
        </p:nvSpPr>
        <p:spPr>
          <a:xfrm>
            <a:off x="349380" y="2446371"/>
            <a:ext cx="4817530" cy="738664"/>
          </a:xfrm>
          <a:prstGeom prst="rect">
            <a:avLst/>
          </a:prstGeom>
          <a:noFill/>
        </p:spPr>
        <p:txBody>
          <a:bodyPr wrap="square" rtlCol="0">
            <a:spAutoFit/>
          </a:bodyPr>
          <a:lstStyle/>
          <a:p>
            <a:pPr algn="just"/>
            <a:r>
              <a:rPr kumimoji="1" lang="ja-JP" altLang="en-US" sz="1400">
                <a:latin typeface="Meiryo UI" panose="020B0604030504040204" pitchFamily="50" charset="-128"/>
                <a:ea typeface="Meiryo UI" panose="020B0604030504040204" pitchFamily="50" charset="-128"/>
              </a:rPr>
              <a:t>エシカル</a:t>
            </a:r>
            <a:r>
              <a:rPr kumimoji="1" lang="en-US" altLang="ja-JP" sz="1400">
                <a:latin typeface="Meiryo UI" panose="020B0604030504040204" pitchFamily="50" charset="-128"/>
                <a:ea typeface="Meiryo UI" panose="020B0604030504040204" pitchFamily="50" charset="-128"/>
              </a:rPr>
              <a:t>(ethical)</a:t>
            </a:r>
            <a:r>
              <a:rPr kumimoji="1" lang="ja-JP" altLang="en-US" sz="1400">
                <a:latin typeface="Meiryo UI" panose="020B0604030504040204" pitchFamily="50" charset="-128"/>
                <a:ea typeface="Meiryo UI" panose="020B0604030504040204" pitchFamily="50" charset="-128"/>
              </a:rPr>
              <a:t>とは倫理的な、道徳的なという意味の言葉。</a:t>
            </a:r>
            <a:endParaRPr kumimoji="1" lang="en-US" altLang="ja-JP" sz="1400">
              <a:latin typeface="Meiryo UI" panose="020B0604030504040204" pitchFamily="50" charset="-128"/>
              <a:ea typeface="Meiryo UI" panose="020B0604030504040204" pitchFamily="50" charset="-128"/>
            </a:endParaRPr>
          </a:p>
          <a:p>
            <a:r>
              <a:rPr kumimoji="1" lang="ja-JP" altLang="en-US" sz="1400">
                <a:latin typeface="Meiryo UI" panose="020B0604030504040204" pitchFamily="50" charset="-128"/>
                <a:ea typeface="Meiryo UI" panose="020B0604030504040204" pitchFamily="50" charset="-128"/>
              </a:rPr>
              <a:t>地域の活性化や雇用などを含む</a:t>
            </a:r>
            <a:r>
              <a:rPr kumimoji="1" lang="ja-JP" altLang="en-US" sz="1400" spc="-150">
                <a:latin typeface="Meiryo UI" panose="020B0604030504040204" pitchFamily="50" charset="-128"/>
                <a:ea typeface="Meiryo UI" panose="020B0604030504040204" pitchFamily="50" charset="-128"/>
              </a:rPr>
              <a:t>、人</a:t>
            </a:r>
            <a:r>
              <a:rPr kumimoji="1" lang="ja-JP" altLang="en-US" sz="1400">
                <a:latin typeface="Meiryo UI" panose="020B0604030504040204" pitchFamily="50" charset="-128"/>
                <a:ea typeface="Meiryo UI" panose="020B0604030504040204" pitchFamily="50" charset="-128"/>
              </a:rPr>
              <a:t>・社会・地域・環境に配慮した消費行動です。</a:t>
            </a:r>
            <a:endParaRPr kumimoji="1" lang="ja-JP" altLang="en-US" sz="1400" strike="sngStrike">
              <a:solidFill>
                <a:schemeClr val="tx2">
                  <a:lumMod val="40000"/>
                  <a:lumOff val="60000"/>
                </a:schemeClr>
              </a:solidFill>
              <a:latin typeface="Meiryo UI" panose="020B0604030504040204" pitchFamily="50" charset="-128"/>
              <a:ea typeface="Meiryo UI" panose="020B0604030504040204" pitchFamily="50" charset="-128"/>
            </a:endParaRPr>
          </a:p>
        </p:txBody>
      </p:sp>
      <p:sp>
        <p:nvSpPr>
          <p:cNvPr id="81" name="テキスト ボックス 13">
            <a:extLst>
              <a:ext uri="{FF2B5EF4-FFF2-40B4-BE49-F238E27FC236}">
                <a16:creationId xmlns:a16="http://schemas.microsoft.com/office/drawing/2014/main" id="{4BF17012-F131-84A1-FD76-F0811BB99CBA}"/>
              </a:ext>
            </a:extLst>
          </p:cNvPr>
          <p:cNvSpPr txBox="1"/>
          <p:nvPr/>
        </p:nvSpPr>
        <p:spPr>
          <a:xfrm>
            <a:off x="7434453" y="3383317"/>
            <a:ext cx="1096859" cy="215444"/>
          </a:xfrm>
          <a:prstGeom prst="rect">
            <a:avLst/>
          </a:prstGeom>
          <a:noFill/>
        </p:spPr>
        <p:txBody>
          <a:bodyPr wrap="square" rtlCol="0">
            <a:spAutoFit/>
          </a:bodyPr>
          <a:lstStyle/>
          <a:p>
            <a:pPr marL="0" marR="0" algn="ctr">
              <a:spcBef>
                <a:spcPts val="0"/>
              </a:spcBef>
              <a:spcAft>
                <a:spcPts val="0"/>
              </a:spcAft>
            </a:pPr>
            <a:r>
              <a:rPr lang="ja-JP"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発生の抑制</a:t>
            </a:r>
            <a:endParaRPr lang="en-PH"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2" name="テキスト ボックス 13">
            <a:extLst>
              <a:ext uri="{FF2B5EF4-FFF2-40B4-BE49-F238E27FC236}">
                <a16:creationId xmlns:a16="http://schemas.microsoft.com/office/drawing/2014/main" id="{8824C7D6-4FBC-3077-83CB-BDD45912F888}"/>
              </a:ext>
            </a:extLst>
          </p:cNvPr>
          <p:cNvSpPr txBox="1"/>
          <p:nvPr/>
        </p:nvSpPr>
        <p:spPr>
          <a:xfrm>
            <a:off x="7434453" y="4113710"/>
            <a:ext cx="1096859" cy="215444"/>
          </a:xfrm>
          <a:prstGeom prst="rect">
            <a:avLst/>
          </a:prstGeom>
          <a:noFill/>
        </p:spPr>
        <p:txBody>
          <a:bodyPr wrap="square" rtlCol="0">
            <a:spAutoFit/>
          </a:bodyPr>
          <a:lstStyle/>
          <a:p>
            <a:pPr marL="0" marR="0" algn="ctr">
              <a:spcBef>
                <a:spcPts val="0"/>
              </a:spcBef>
              <a:spcAft>
                <a:spcPts val="0"/>
              </a:spcAft>
            </a:pPr>
            <a:r>
              <a:rPr lang="ja-JP"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有効活用</a:t>
            </a:r>
            <a:endParaRPr lang="en-PH"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3" name="テキスト ボックス 13">
            <a:extLst>
              <a:ext uri="{FF2B5EF4-FFF2-40B4-BE49-F238E27FC236}">
                <a16:creationId xmlns:a16="http://schemas.microsoft.com/office/drawing/2014/main" id="{48AF9518-8F30-CC29-1A7F-28C0B44E1827}"/>
              </a:ext>
            </a:extLst>
          </p:cNvPr>
          <p:cNvSpPr txBox="1"/>
          <p:nvPr/>
        </p:nvSpPr>
        <p:spPr>
          <a:xfrm>
            <a:off x="7565354" y="4804310"/>
            <a:ext cx="835057" cy="215444"/>
          </a:xfrm>
          <a:prstGeom prst="rect">
            <a:avLst/>
          </a:prstGeom>
          <a:noFill/>
        </p:spPr>
        <p:txBody>
          <a:bodyPr wrap="square" rtlCol="0">
            <a:spAutoFit/>
          </a:bodyPr>
          <a:lstStyle/>
          <a:p>
            <a:pPr marL="0" marR="0" algn="ctr">
              <a:spcBef>
                <a:spcPts val="0"/>
              </a:spcBef>
              <a:spcAft>
                <a:spcPts val="0"/>
              </a:spcAft>
            </a:pPr>
            <a:r>
              <a:rPr lang="ja-JP"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資源循環</a:t>
            </a:r>
            <a:endParaRPr lang="en-PH"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4" name="テキスト ボックス 13">
            <a:extLst>
              <a:ext uri="{FF2B5EF4-FFF2-40B4-BE49-F238E27FC236}">
                <a16:creationId xmlns:a16="http://schemas.microsoft.com/office/drawing/2014/main" id="{A4F58F2C-3622-7E99-947D-0A8C2FC719C4}"/>
              </a:ext>
            </a:extLst>
          </p:cNvPr>
          <p:cNvSpPr txBox="1"/>
          <p:nvPr/>
        </p:nvSpPr>
        <p:spPr>
          <a:xfrm>
            <a:off x="7565354" y="5294417"/>
            <a:ext cx="835057" cy="215444"/>
          </a:xfrm>
          <a:prstGeom prst="rect">
            <a:avLst/>
          </a:prstGeom>
          <a:noFill/>
        </p:spPr>
        <p:txBody>
          <a:bodyPr wrap="square" rtlCol="0">
            <a:spAutoFit/>
          </a:bodyPr>
          <a:lstStyle/>
          <a:p>
            <a:pPr marL="0" marR="0" algn="ctr">
              <a:spcBef>
                <a:spcPts val="0"/>
              </a:spcBef>
              <a:spcAft>
                <a:spcPts val="0"/>
              </a:spcAft>
            </a:pPr>
            <a:r>
              <a:rPr lang="ja-JP"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rPr>
              <a:t>廃棄</a:t>
            </a:r>
            <a:endParaRPr lang="en-PH" sz="800" b="1" kern="100">
              <a:solidFill>
                <a:schemeClr val="bg1"/>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5" name="テキスト ボックス 13">
            <a:extLst>
              <a:ext uri="{FF2B5EF4-FFF2-40B4-BE49-F238E27FC236}">
                <a16:creationId xmlns:a16="http://schemas.microsoft.com/office/drawing/2014/main" id="{D0C5103D-31A1-4B3A-2FB2-43DA2E3EDAD3}"/>
              </a:ext>
            </a:extLst>
          </p:cNvPr>
          <p:cNvSpPr txBox="1"/>
          <p:nvPr/>
        </p:nvSpPr>
        <p:spPr>
          <a:xfrm>
            <a:off x="6278822" y="4281090"/>
            <a:ext cx="749374" cy="523220"/>
          </a:xfrm>
          <a:prstGeom prst="rect">
            <a:avLst/>
          </a:prstGeom>
          <a:noFill/>
        </p:spPr>
        <p:txBody>
          <a:bodyPr wrap="square" rtlCol="0">
            <a:spAutoFit/>
          </a:bodyPr>
          <a:lstStyle/>
          <a:p>
            <a:pPr marL="0" marR="0" algn="ctr">
              <a:spcBef>
                <a:spcPts val="0"/>
              </a:spcBef>
              <a:spcAft>
                <a:spcPts val="0"/>
              </a:spcAft>
            </a:pPr>
            <a:r>
              <a:rPr lang="en-US" altLang="ja-JP" sz="2800" b="1" kern="100">
                <a:effectLst/>
                <a:latin typeface="Meiryo" panose="020B0604030504040204" pitchFamily="34" charset="-128"/>
                <a:ea typeface="Meiryo" panose="020B0604030504040204" pitchFamily="34" charset="-128"/>
                <a:cs typeface="Times New Roman" panose="02020603050405020304" pitchFamily="18" charset="0"/>
              </a:rPr>
              <a:t>3R</a:t>
            </a:r>
            <a:endParaRPr lang="en-PH" sz="28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86" name="テキスト ボックス 13">
            <a:extLst>
              <a:ext uri="{FF2B5EF4-FFF2-40B4-BE49-F238E27FC236}">
                <a16:creationId xmlns:a16="http://schemas.microsoft.com/office/drawing/2014/main" id="{8E9B2AE7-C8FD-A1A3-2CC8-9C3ADD993FE4}"/>
              </a:ext>
            </a:extLst>
          </p:cNvPr>
          <p:cNvSpPr txBox="1"/>
          <p:nvPr/>
        </p:nvSpPr>
        <p:spPr>
          <a:xfrm>
            <a:off x="9398320" y="3152467"/>
            <a:ext cx="396831" cy="1384995"/>
          </a:xfrm>
          <a:prstGeom prst="rect">
            <a:avLst/>
          </a:prstGeom>
          <a:noFill/>
        </p:spPr>
        <p:txBody>
          <a:bodyPr wrap="square" rtlCol="0">
            <a:spAutoFit/>
          </a:bodyPr>
          <a:lstStyle/>
          <a:p>
            <a:pPr marL="0" marR="0" algn="just">
              <a:spcBef>
                <a:spcPts val="0"/>
              </a:spcBef>
              <a:spcAft>
                <a:spcPts val="0"/>
              </a:spcAft>
            </a:pPr>
            <a:r>
              <a:rPr lang="ja-JP" sz="1400" b="1" kern="100">
                <a:effectLst/>
                <a:latin typeface="Meiryo" panose="020B0604030504040204" pitchFamily="34" charset="-128"/>
                <a:ea typeface="Meiryo" panose="020B0604030504040204" pitchFamily="34" charset="-128"/>
                <a:cs typeface="Times New Roman" panose="02020603050405020304" pitchFamily="18" charset="0"/>
              </a:rPr>
              <a:t>食品ロス削減</a:t>
            </a:r>
            <a:endParaRPr lang="en-PH" sz="14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 name="テキスト ボックス 13">
            <a:extLst>
              <a:ext uri="{FF2B5EF4-FFF2-40B4-BE49-F238E27FC236}">
                <a16:creationId xmlns:a16="http://schemas.microsoft.com/office/drawing/2014/main" id="{DE5D9667-D07C-6C06-0158-8826F60B6C9A}"/>
              </a:ext>
            </a:extLst>
          </p:cNvPr>
          <p:cNvSpPr txBox="1"/>
          <p:nvPr/>
        </p:nvSpPr>
        <p:spPr>
          <a:xfrm>
            <a:off x="7173101" y="5862628"/>
            <a:ext cx="3411283" cy="276999"/>
          </a:xfrm>
          <a:prstGeom prst="rect">
            <a:avLst/>
          </a:prstGeom>
          <a:noFill/>
        </p:spPr>
        <p:txBody>
          <a:bodyPr wrap="square" rtlCol="0">
            <a:spAutoFit/>
          </a:bodyPr>
          <a:lstStyle/>
          <a:p>
            <a:pPr marL="0" marR="0" algn="just">
              <a:spcBef>
                <a:spcPts val="0"/>
              </a:spcBef>
              <a:spcAft>
                <a:spcPts val="0"/>
              </a:spcAft>
            </a:pPr>
            <a:r>
              <a:rPr lang="ja-JP" sz="1200" b="1">
                <a:effectLst/>
                <a:latin typeface="Meiryo" panose="020B0604030504040204" pitchFamily="34" charset="-128"/>
                <a:ea typeface="Meiryo" panose="020B0604030504040204" pitchFamily="34" charset="-128"/>
                <a:cs typeface="Times New Roman" panose="02020603050405020304" pitchFamily="18" charset="0"/>
              </a:rPr>
              <a:t>必要な分を買い</a:t>
            </a:r>
            <a:r>
              <a:rPr lang="ja-JP" sz="1200" b="1" spc="-300">
                <a:effectLst/>
                <a:latin typeface="Meiryo" panose="020B0604030504040204" pitchFamily="34" charset="-128"/>
                <a:ea typeface="Meiryo" panose="020B0604030504040204" pitchFamily="34" charset="-128"/>
                <a:cs typeface="Times New Roman" panose="02020603050405020304" pitchFamily="18" charset="0"/>
              </a:rPr>
              <a:t>、</a:t>
            </a:r>
            <a:r>
              <a:rPr lang="ja-JP" sz="1200" b="1" spc="-20">
                <a:effectLst/>
                <a:latin typeface="Meiryo" panose="020B0604030504040204" pitchFamily="34" charset="-128"/>
                <a:ea typeface="Meiryo" panose="020B0604030504040204" pitchFamily="34" charset="-128"/>
                <a:cs typeface="Times New Roman" panose="02020603050405020304" pitchFamily="18" charset="0"/>
              </a:rPr>
              <a:t>作り</a:t>
            </a:r>
            <a:r>
              <a:rPr lang="ja-JP" sz="1200" b="1" spc="-300">
                <a:effectLst/>
                <a:latin typeface="Meiryo" panose="020B0604030504040204" pitchFamily="34" charset="-128"/>
                <a:ea typeface="Meiryo" panose="020B0604030504040204" pitchFamily="34" charset="-128"/>
                <a:cs typeface="Times New Roman" panose="02020603050405020304" pitchFamily="18" charset="0"/>
              </a:rPr>
              <a:t>、</a:t>
            </a:r>
            <a:r>
              <a:rPr lang="ja-JP" sz="1200" b="1" spc="-20">
                <a:effectLst/>
                <a:latin typeface="Meiryo" panose="020B0604030504040204" pitchFamily="34" charset="-128"/>
                <a:ea typeface="Meiryo" panose="020B0604030504040204" pitchFamily="34" charset="-128"/>
                <a:cs typeface="Times New Roman" panose="02020603050405020304" pitchFamily="18" charset="0"/>
              </a:rPr>
              <a:t>食べきる</a:t>
            </a:r>
            <a:r>
              <a:rPr lang="ja-JP" sz="1200" b="1" spc="-300">
                <a:effectLst/>
                <a:latin typeface="Meiryo" panose="020B0604030504040204" pitchFamily="34" charset="-128"/>
                <a:ea typeface="Meiryo" panose="020B0604030504040204" pitchFamily="34" charset="-128"/>
                <a:cs typeface="Times New Roman" panose="02020603050405020304" pitchFamily="18" charset="0"/>
              </a:rPr>
              <a:t>・</a:t>
            </a:r>
            <a:r>
              <a:rPr lang="ja-JP" sz="1200" b="1" spc="-20">
                <a:effectLst/>
                <a:latin typeface="Meiryo" panose="020B0604030504040204" pitchFamily="34" charset="-128"/>
                <a:ea typeface="Meiryo" panose="020B0604030504040204" pitchFamily="34" charset="-128"/>
                <a:cs typeface="Times New Roman" panose="02020603050405020304" pitchFamily="18" charset="0"/>
              </a:rPr>
              <a:t>使いきる</a:t>
            </a:r>
            <a:endParaRPr lang="en-PH" sz="1200" b="1" kern="100" spc="-2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4" name="テキスト ボックス 13">
            <a:extLst>
              <a:ext uri="{FF2B5EF4-FFF2-40B4-BE49-F238E27FC236}">
                <a16:creationId xmlns:a16="http://schemas.microsoft.com/office/drawing/2014/main" id="{2580D245-5905-BC2B-C58E-C498AB139345}"/>
              </a:ext>
            </a:extLst>
          </p:cNvPr>
          <p:cNvSpPr txBox="1"/>
          <p:nvPr/>
        </p:nvSpPr>
        <p:spPr>
          <a:xfrm>
            <a:off x="7173101" y="6169370"/>
            <a:ext cx="3133046" cy="276999"/>
          </a:xfrm>
          <a:prstGeom prst="rect">
            <a:avLst/>
          </a:prstGeom>
          <a:noFill/>
        </p:spPr>
        <p:txBody>
          <a:bodyPr wrap="square" rtlCol="0">
            <a:spAutoFit/>
          </a:bodyPr>
          <a:lstStyle/>
          <a:p>
            <a:pPr marL="0" marR="0" algn="just">
              <a:spcBef>
                <a:spcPts val="0"/>
              </a:spcBef>
              <a:spcAft>
                <a:spcPts val="0"/>
              </a:spcAft>
            </a:pPr>
            <a:r>
              <a:rPr lang="ja-JP" sz="1200" b="1">
                <a:effectLst/>
                <a:latin typeface="Meiryo" panose="020B0604030504040204" pitchFamily="34" charset="-128"/>
                <a:ea typeface="Meiryo" panose="020B0604030504040204" pitchFamily="34" charset="-128"/>
                <a:cs typeface="Times New Roman" panose="02020603050405020304" pitchFamily="18" charset="0"/>
              </a:rPr>
              <a:t>新たな価値への転換、シェア、寄附等</a:t>
            </a:r>
            <a:endParaRPr lang="en-PH" sz="12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5" name="テキスト ボックス 13">
            <a:extLst>
              <a:ext uri="{FF2B5EF4-FFF2-40B4-BE49-F238E27FC236}">
                <a16:creationId xmlns:a16="http://schemas.microsoft.com/office/drawing/2014/main" id="{E5EF2EE8-6836-5009-8809-434B312B20D6}"/>
              </a:ext>
            </a:extLst>
          </p:cNvPr>
          <p:cNvSpPr txBox="1"/>
          <p:nvPr/>
        </p:nvSpPr>
        <p:spPr>
          <a:xfrm>
            <a:off x="7173101" y="6470802"/>
            <a:ext cx="3133046" cy="276999"/>
          </a:xfrm>
          <a:prstGeom prst="rect">
            <a:avLst/>
          </a:prstGeom>
          <a:noFill/>
        </p:spPr>
        <p:txBody>
          <a:bodyPr wrap="square" rtlCol="0">
            <a:spAutoFit/>
          </a:bodyPr>
          <a:lstStyle/>
          <a:p>
            <a:pPr marL="0" marR="0" algn="just">
              <a:spcBef>
                <a:spcPts val="0"/>
              </a:spcBef>
              <a:spcAft>
                <a:spcPts val="0"/>
              </a:spcAft>
            </a:pPr>
            <a:r>
              <a:rPr lang="ja-JP" sz="1200" b="1">
                <a:effectLst/>
                <a:latin typeface="Meiryo" panose="020B0604030504040204" pitchFamily="34" charset="-128"/>
                <a:ea typeface="Meiryo" panose="020B0604030504040204" pitchFamily="34" charset="-128"/>
                <a:cs typeface="Times New Roman" panose="02020603050405020304" pitchFamily="18" charset="0"/>
              </a:rPr>
              <a:t>燃料や推肥等への変換</a:t>
            </a:r>
            <a:endParaRPr lang="en-PH" sz="12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6" name="テキスト ボックス 13">
            <a:extLst>
              <a:ext uri="{FF2B5EF4-FFF2-40B4-BE49-F238E27FC236}">
                <a16:creationId xmlns:a16="http://schemas.microsoft.com/office/drawing/2014/main" id="{53C833D2-8AF8-2496-E98A-B23BF5329822}"/>
              </a:ext>
            </a:extLst>
          </p:cNvPr>
          <p:cNvSpPr txBox="1"/>
          <p:nvPr/>
        </p:nvSpPr>
        <p:spPr>
          <a:xfrm>
            <a:off x="7173101" y="6762726"/>
            <a:ext cx="3133046" cy="276999"/>
          </a:xfrm>
          <a:prstGeom prst="rect">
            <a:avLst/>
          </a:prstGeom>
          <a:noFill/>
        </p:spPr>
        <p:txBody>
          <a:bodyPr wrap="square" rtlCol="0">
            <a:spAutoFit/>
          </a:bodyPr>
          <a:lstStyle/>
          <a:p>
            <a:pPr marL="0" marR="0" algn="just">
              <a:spcBef>
                <a:spcPts val="0"/>
              </a:spcBef>
              <a:spcAft>
                <a:spcPts val="0"/>
              </a:spcAft>
            </a:pPr>
            <a:r>
              <a:rPr lang="ja-JP" sz="1200" b="1">
                <a:solidFill>
                  <a:srgbClr val="999999"/>
                </a:solidFill>
                <a:effectLst/>
                <a:latin typeface="Meiryo" panose="020B0604030504040204" pitchFamily="34" charset="-128"/>
                <a:ea typeface="Meiryo" panose="020B0604030504040204" pitchFamily="34" charset="-128"/>
                <a:cs typeface="Times New Roman" panose="02020603050405020304" pitchFamily="18" charset="0"/>
              </a:rPr>
              <a:t>捨てるごみは最小限に</a:t>
            </a:r>
            <a:endParaRPr lang="en-PH" sz="1200" b="1" kern="100">
              <a:solidFill>
                <a:srgbClr val="999999"/>
              </a:solidFill>
              <a:effectLst/>
              <a:latin typeface="Meiryo" panose="020B0604030504040204" pitchFamily="34" charset="-128"/>
              <a:ea typeface="Meiryo" panose="020B0604030504040204" pitchFamily="34" charset="-128"/>
              <a:cs typeface="Times New Roman" panose="02020603050405020304" pitchFamily="18" charset="0"/>
            </a:endParaRPr>
          </a:p>
        </p:txBody>
      </p:sp>
      <p:cxnSp>
        <p:nvCxnSpPr>
          <p:cNvPr id="10" name="直線コネクタ 9">
            <a:extLst>
              <a:ext uri="{FF2B5EF4-FFF2-40B4-BE49-F238E27FC236}">
                <a16:creationId xmlns:a16="http://schemas.microsoft.com/office/drawing/2014/main" id="{45E2B0F6-AB6C-9AB0-9F64-0905E0BCA42D}"/>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 name="テキスト ボックス 7">
            <a:extLst>
              <a:ext uri="{FF2B5EF4-FFF2-40B4-BE49-F238E27FC236}">
                <a16:creationId xmlns:a16="http://schemas.microsoft.com/office/drawing/2014/main" id="{7F40FAB1-AF6F-8E40-7B5B-A5025091B0C1}"/>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13" name="スライド番号プレースホルダ 3">
            <a:extLst>
              <a:ext uri="{FF2B5EF4-FFF2-40B4-BE49-F238E27FC236}">
                <a16:creationId xmlns:a16="http://schemas.microsoft.com/office/drawing/2014/main" id="{9513DCF0-8C81-7BD9-9719-1123D74821E6}"/>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10</a:t>
            </a:r>
          </a:p>
        </p:txBody>
      </p:sp>
      <p:sp>
        <p:nvSpPr>
          <p:cNvPr id="9" name="スライド番号プレースホルダ 3">
            <a:extLst>
              <a:ext uri="{FF2B5EF4-FFF2-40B4-BE49-F238E27FC236}">
                <a16:creationId xmlns:a16="http://schemas.microsoft.com/office/drawing/2014/main" id="{DA6EF7DB-C5AA-AFC3-E062-83C767DEA6BD}"/>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09</a:t>
            </a:r>
          </a:p>
        </p:txBody>
      </p:sp>
      <p:cxnSp>
        <p:nvCxnSpPr>
          <p:cNvPr id="11" name="直線コネクタ 10">
            <a:extLst>
              <a:ext uri="{FF2B5EF4-FFF2-40B4-BE49-F238E27FC236}">
                <a16:creationId xmlns:a16="http://schemas.microsoft.com/office/drawing/2014/main" id="{458F28F8-48E0-6823-C135-C5BEE4F8D9EC}"/>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424082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45E2B0F6-AB6C-9AB0-9F64-0905E0BCA42D}"/>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8" name="テキスト ボックス 7">
            <a:extLst>
              <a:ext uri="{FF2B5EF4-FFF2-40B4-BE49-F238E27FC236}">
                <a16:creationId xmlns:a16="http://schemas.microsoft.com/office/drawing/2014/main" id="{7F40FAB1-AF6F-8E40-7B5B-A5025091B0C1}"/>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13" name="スライド番号プレースホルダ 3">
            <a:extLst>
              <a:ext uri="{FF2B5EF4-FFF2-40B4-BE49-F238E27FC236}">
                <a16:creationId xmlns:a16="http://schemas.microsoft.com/office/drawing/2014/main" id="{9513DCF0-8C81-7BD9-9719-1123D74821E6}"/>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12</a:t>
            </a:r>
          </a:p>
        </p:txBody>
      </p:sp>
      <p:sp>
        <p:nvSpPr>
          <p:cNvPr id="9" name="スライド番号プレースホルダ 3">
            <a:extLst>
              <a:ext uri="{FF2B5EF4-FFF2-40B4-BE49-F238E27FC236}">
                <a16:creationId xmlns:a16="http://schemas.microsoft.com/office/drawing/2014/main" id="{DA6EF7DB-C5AA-AFC3-E062-83C767DEA6BD}"/>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11</a:t>
            </a:r>
          </a:p>
        </p:txBody>
      </p:sp>
      <p:cxnSp>
        <p:nvCxnSpPr>
          <p:cNvPr id="11" name="直線コネクタ 10">
            <a:extLst>
              <a:ext uri="{FF2B5EF4-FFF2-40B4-BE49-F238E27FC236}">
                <a16:creationId xmlns:a16="http://schemas.microsoft.com/office/drawing/2014/main" id="{458F28F8-48E0-6823-C135-C5BEE4F8D9EC}"/>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4" name="図 13">
            <a:extLst>
              <a:ext uri="{FF2B5EF4-FFF2-40B4-BE49-F238E27FC236}">
                <a16:creationId xmlns:a16="http://schemas.microsoft.com/office/drawing/2014/main" id="{27180085-4B82-C06F-28FC-0B88A66236FB}"/>
              </a:ext>
            </a:extLst>
          </p:cNvPr>
          <p:cNvPicPr>
            <a:picLocks noChangeAspect="1"/>
          </p:cNvPicPr>
          <p:nvPr/>
        </p:nvPicPr>
        <p:blipFill>
          <a:blip r:embed="rId2"/>
          <a:stretch>
            <a:fillRect/>
          </a:stretch>
        </p:blipFill>
        <p:spPr>
          <a:xfrm>
            <a:off x="5574237" y="2937079"/>
            <a:ext cx="4861560" cy="4091940"/>
          </a:xfrm>
          <a:prstGeom prst="rect">
            <a:avLst/>
          </a:prstGeom>
        </p:spPr>
      </p:pic>
      <p:pic>
        <p:nvPicPr>
          <p:cNvPr id="15" name="図 14">
            <a:extLst>
              <a:ext uri="{FF2B5EF4-FFF2-40B4-BE49-F238E27FC236}">
                <a16:creationId xmlns:a16="http://schemas.microsoft.com/office/drawing/2014/main" id="{757A423D-689D-4825-7D16-3946C4C48825}"/>
              </a:ext>
            </a:extLst>
          </p:cNvPr>
          <p:cNvPicPr>
            <a:picLocks noChangeAspect="1"/>
          </p:cNvPicPr>
          <p:nvPr/>
        </p:nvPicPr>
        <p:blipFill>
          <a:blip r:embed="rId3"/>
          <a:stretch>
            <a:fillRect/>
          </a:stretch>
        </p:blipFill>
        <p:spPr>
          <a:xfrm>
            <a:off x="408339" y="3264641"/>
            <a:ext cx="4610100" cy="2743200"/>
          </a:xfrm>
          <a:prstGeom prst="rect">
            <a:avLst/>
          </a:prstGeom>
        </p:spPr>
      </p:pic>
      <p:sp>
        <p:nvSpPr>
          <p:cNvPr id="16" name="テキスト ボックス 15">
            <a:extLst>
              <a:ext uri="{FF2B5EF4-FFF2-40B4-BE49-F238E27FC236}">
                <a16:creationId xmlns:a16="http://schemas.microsoft.com/office/drawing/2014/main" id="{A116A66E-9B31-E736-A2B1-9FDF06E58628}"/>
              </a:ext>
            </a:extLst>
          </p:cNvPr>
          <p:cNvSpPr txBox="1"/>
          <p:nvPr/>
        </p:nvSpPr>
        <p:spPr>
          <a:xfrm>
            <a:off x="586130" y="535713"/>
            <a:ext cx="4556972" cy="1261884"/>
          </a:xfrm>
          <a:prstGeom prst="rect">
            <a:avLst/>
          </a:prstGeom>
          <a:noFill/>
        </p:spPr>
        <p:txBody>
          <a:bodyPr wrap="square" rtlCol="0">
            <a:spAutoFit/>
          </a:bodyPr>
          <a:lstStyle/>
          <a:p>
            <a:r>
              <a:rPr lang="en-US"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SDGs</a:t>
            </a:r>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と</a:t>
            </a:r>
            <a:endParaRPr lang="en-US"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a:p>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食品ロス削減</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17" name="テキスト ボックス 16">
            <a:extLst>
              <a:ext uri="{FF2B5EF4-FFF2-40B4-BE49-F238E27FC236}">
                <a16:creationId xmlns:a16="http://schemas.microsoft.com/office/drawing/2014/main" id="{8732E5D7-5DBE-26C7-35A2-CBEE40B8167A}"/>
              </a:ext>
            </a:extLst>
          </p:cNvPr>
          <p:cNvSpPr txBox="1"/>
          <p:nvPr/>
        </p:nvSpPr>
        <p:spPr>
          <a:xfrm>
            <a:off x="6058199" y="541649"/>
            <a:ext cx="4243867" cy="523220"/>
          </a:xfrm>
          <a:prstGeom prst="rect">
            <a:avLst/>
          </a:prstGeom>
          <a:noFill/>
        </p:spPr>
        <p:txBody>
          <a:bodyPr wrap="square" rtlCol="0">
            <a:spAutoFit/>
          </a:bodyPr>
          <a:lstStyle/>
          <a:p>
            <a:pPr algn="just"/>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SDGs</a:t>
            </a:r>
            <a:r>
              <a:rPr lang="ja-JP" altLang="en-US" sz="1400" kern="100">
                <a:effectLst/>
                <a:latin typeface="Meiryo UI" panose="020B0604030504040204" pitchFamily="50" charset="-128"/>
                <a:ea typeface="Meiryo UI" panose="020B0604030504040204" pitchFamily="50" charset="-128"/>
                <a:cs typeface="Times New Roman" panose="02020603050405020304" pitchFamily="18" charset="0"/>
              </a:rPr>
              <a:t>とは、</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2015</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年</a:t>
            </a:r>
            <a:r>
              <a:rPr lang="en-US" altLang="ja-JP" sz="1400" kern="100">
                <a:latin typeface="Meiryo UI" panose="020B0604030504040204" pitchFamily="50" charset="-128"/>
                <a:ea typeface="Meiryo UI" panose="020B0604030504040204" pitchFamily="50" charset="-128"/>
                <a:cs typeface="Times New Roman" panose="02020603050405020304" pitchFamily="18" charset="0"/>
              </a:rPr>
              <a:t>9</a:t>
            </a:r>
            <a:r>
              <a:rPr lang="ja-JP" altLang="en-US" sz="1400" kern="100">
                <a:latin typeface="Meiryo UI" panose="020B0604030504040204" pitchFamily="50" charset="-128"/>
                <a:ea typeface="Meiryo UI" panose="020B0604030504040204" pitchFamily="50" charset="-128"/>
                <a:cs typeface="Times New Roman" panose="02020603050405020304" pitchFamily="18" charset="0"/>
              </a:rPr>
              <a:t>月に、</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国連の「持続可能な開発サミット」で採択された</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2016</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年から</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2030</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年までの国際目標</a:t>
            </a:r>
          </a:p>
        </p:txBody>
      </p:sp>
      <p:sp>
        <p:nvSpPr>
          <p:cNvPr id="18" name="テキスト ボックス 17">
            <a:extLst>
              <a:ext uri="{FF2B5EF4-FFF2-40B4-BE49-F238E27FC236}">
                <a16:creationId xmlns:a16="http://schemas.microsoft.com/office/drawing/2014/main" id="{4BC7D0C8-2289-7199-D303-6FFA063B8DDC}"/>
              </a:ext>
            </a:extLst>
          </p:cNvPr>
          <p:cNvSpPr txBox="1"/>
          <p:nvPr/>
        </p:nvSpPr>
        <p:spPr>
          <a:xfrm>
            <a:off x="5576984" y="544083"/>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19" name="テキスト ボックス 18">
            <a:extLst>
              <a:ext uri="{FF2B5EF4-FFF2-40B4-BE49-F238E27FC236}">
                <a16:creationId xmlns:a16="http://schemas.microsoft.com/office/drawing/2014/main" id="{796294F6-DA89-011A-36CB-FC769E1525EF}"/>
              </a:ext>
            </a:extLst>
          </p:cNvPr>
          <p:cNvSpPr txBox="1"/>
          <p:nvPr/>
        </p:nvSpPr>
        <p:spPr>
          <a:xfrm>
            <a:off x="6058199" y="1117504"/>
            <a:ext cx="4243867" cy="523220"/>
          </a:xfrm>
          <a:prstGeom prst="rect">
            <a:avLst/>
          </a:prstGeom>
          <a:noFill/>
        </p:spPr>
        <p:txBody>
          <a:bodyPr wrap="square" rtlCol="0">
            <a:spAutoFit/>
          </a:bodyPr>
          <a:lstStyle/>
          <a:p>
            <a:pPr algn="just"/>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SDGs</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では、貧困を撲滅し、持続可能な世界を実現するために、</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17</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のゴール</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目標</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が設定されている</a:t>
            </a:r>
            <a:endParaRPr kumimoji="1" lang="ja-JP" altLang="en-US" sz="140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D20EF1B1-F7A6-432D-8577-82650C5E7D48}"/>
              </a:ext>
            </a:extLst>
          </p:cNvPr>
          <p:cNvSpPr txBox="1"/>
          <p:nvPr/>
        </p:nvSpPr>
        <p:spPr>
          <a:xfrm>
            <a:off x="5576984" y="1112796"/>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4" name="テキスト ボックス 23">
            <a:extLst>
              <a:ext uri="{FF2B5EF4-FFF2-40B4-BE49-F238E27FC236}">
                <a16:creationId xmlns:a16="http://schemas.microsoft.com/office/drawing/2014/main" id="{A55487F4-FFA5-F72C-BD9D-EB389E4C2C6D}"/>
              </a:ext>
            </a:extLst>
          </p:cNvPr>
          <p:cNvSpPr txBox="1"/>
          <p:nvPr/>
        </p:nvSpPr>
        <p:spPr>
          <a:xfrm>
            <a:off x="5576984" y="1648054"/>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5" name="テキスト ボックス 24">
            <a:extLst>
              <a:ext uri="{FF2B5EF4-FFF2-40B4-BE49-F238E27FC236}">
                <a16:creationId xmlns:a16="http://schemas.microsoft.com/office/drawing/2014/main" id="{1CD116B9-8C3B-5C7D-C40E-45E8584809CF}"/>
              </a:ext>
            </a:extLst>
          </p:cNvPr>
          <p:cNvSpPr txBox="1"/>
          <p:nvPr/>
        </p:nvSpPr>
        <p:spPr>
          <a:xfrm>
            <a:off x="331272" y="2549212"/>
            <a:ext cx="3172369" cy="523220"/>
          </a:xfrm>
          <a:prstGeom prst="rect">
            <a:avLst/>
          </a:prstGeom>
          <a:noFill/>
        </p:spPr>
        <p:txBody>
          <a:bodyPr wrap="square" rtlCol="0">
            <a:spAutoFit/>
          </a:bodyPr>
          <a:lstStyle/>
          <a:p>
            <a:r>
              <a:rPr lang="ja-JP" altLang="en-US" sz="1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rPr>
              <a:t>持続可能な開発目標</a:t>
            </a:r>
            <a:endParaRPr lang="en-US" altLang="ja-JP" sz="1800" b="1" kern="100">
              <a:solidFill>
                <a:srgbClr val="F79646"/>
              </a:solidFill>
              <a:latin typeface="Meiryo" panose="020B0604030504040204" pitchFamily="34" charset="-128"/>
              <a:ea typeface="Meiryo" panose="020B0604030504040204" pitchFamily="34" charset="-128"/>
              <a:cs typeface="Times New Roman" panose="02020603050405020304" pitchFamily="18" charset="0"/>
            </a:endParaRPr>
          </a:p>
          <a:p>
            <a:r>
              <a:rPr lang="en-US" altLang="ja-JP" sz="1000" b="1" kern="100">
                <a:solidFill>
                  <a:schemeClr val="accent6"/>
                </a:solidFill>
                <a:latin typeface="Meiryo" panose="020B0604030504040204" pitchFamily="34" charset="-128"/>
                <a:ea typeface="Meiryo" panose="020B0604030504040204" pitchFamily="34" charset="-128"/>
                <a:cs typeface="Times New Roman" panose="02020603050405020304" pitchFamily="18" charset="0"/>
              </a:rPr>
              <a:t>(</a:t>
            </a:r>
            <a:r>
              <a:rPr lang="en-US" altLang="ja-JP" sz="1000" kern="100">
                <a:solidFill>
                  <a:schemeClr val="accent6"/>
                </a:solidFill>
                <a:latin typeface="Meiryo" panose="020B0604030504040204" pitchFamily="34" charset="-128"/>
                <a:ea typeface="Meiryo" panose="020B0604030504040204" pitchFamily="34" charset="-128"/>
                <a:cs typeface="メイリオ" panose="020B0604030504040204" pitchFamily="50" charset="-128"/>
              </a:rPr>
              <a:t>Sustainable Development Goals</a:t>
            </a:r>
            <a:r>
              <a:rPr lang="ja-JP" altLang="en-US" sz="1000" kern="100">
                <a:solidFill>
                  <a:schemeClr val="accent6"/>
                </a:solidFill>
                <a:latin typeface="Meiryo" panose="020B0604030504040204" pitchFamily="34" charset="-128"/>
                <a:ea typeface="Meiryo" panose="020B0604030504040204" pitchFamily="34" charset="-128"/>
                <a:cs typeface="メイリオ" panose="020B0604030504040204" pitchFamily="50" charset="-128"/>
              </a:rPr>
              <a:t>：</a:t>
            </a:r>
            <a:r>
              <a:rPr lang="en-US" altLang="ja-JP" sz="1000" kern="100">
                <a:solidFill>
                  <a:schemeClr val="accent6"/>
                </a:solidFill>
                <a:latin typeface="Meiryo" panose="020B0604030504040204" pitchFamily="34" charset="-128"/>
                <a:ea typeface="Meiryo" panose="020B0604030504040204" pitchFamily="34" charset="-128"/>
                <a:cs typeface="メイリオ" panose="020B0604030504040204" pitchFamily="50" charset="-128"/>
              </a:rPr>
              <a:t>SDGs</a:t>
            </a:r>
            <a:r>
              <a:rPr lang="en-US" altLang="ja-JP" sz="1000" b="1" kern="100">
                <a:solidFill>
                  <a:schemeClr val="accent6"/>
                </a:solidFill>
                <a:latin typeface="Meiryo" panose="020B0604030504040204" pitchFamily="34" charset="-128"/>
                <a:ea typeface="Meiryo" panose="020B0604030504040204" pitchFamily="34" charset="-128"/>
                <a:cs typeface="Times New Roman" panose="02020603050405020304" pitchFamily="18" charset="0"/>
              </a:rPr>
              <a:t>)</a:t>
            </a:r>
            <a:endParaRPr lang="en-US" altLang="ja-JP" sz="10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C52B8299-9791-8315-1585-91C0DB292114}"/>
              </a:ext>
            </a:extLst>
          </p:cNvPr>
          <p:cNvSpPr txBox="1"/>
          <p:nvPr/>
        </p:nvSpPr>
        <p:spPr>
          <a:xfrm>
            <a:off x="5574237" y="2549212"/>
            <a:ext cx="3399621" cy="369332"/>
          </a:xfrm>
          <a:prstGeom prst="rect">
            <a:avLst/>
          </a:prstGeom>
          <a:noFill/>
        </p:spPr>
        <p:txBody>
          <a:bodyPr wrap="square" rtlCol="0">
            <a:spAutoFit/>
          </a:bodyPr>
          <a:lstStyle/>
          <a:p>
            <a:r>
              <a:rPr lang="ja-JP" altLang="en-US" sz="1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食品ロスの削減と関連する効果</a:t>
            </a:r>
            <a:endParaRPr lang="en-US" altLang="ja-JP" sz="1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698CD150-1534-F0E1-D37C-8C67DCB68106}"/>
              </a:ext>
            </a:extLst>
          </p:cNvPr>
          <p:cNvSpPr/>
          <p:nvPr/>
        </p:nvSpPr>
        <p:spPr bwMode="auto">
          <a:xfrm>
            <a:off x="4296459" y="4485083"/>
            <a:ext cx="778703" cy="775057"/>
          </a:xfrm>
          <a:prstGeom prst="roundRect">
            <a:avLst>
              <a:gd name="adj" fmla="val 6854"/>
            </a:avLst>
          </a:prstGeom>
          <a:noFill/>
          <a:ln w="22225" cap="flat" cmpd="sng" algn="ctr">
            <a:solidFill>
              <a:srgbClr val="F7964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31" name="テキスト ボックス 13">
            <a:extLst>
              <a:ext uri="{FF2B5EF4-FFF2-40B4-BE49-F238E27FC236}">
                <a16:creationId xmlns:a16="http://schemas.microsoft.com/office/drawing/2014/main" id="{79CDB862-1B83-A23D-B572-017D9CEB8890}"/>
              </a:ext>
            </a:extLst>
          </p:cNvPr>
          <p:cNvSpPr txBox="1"/>
          <p:nvPr/>
        </p:nvSpPr>
        <p:spPr>
          <a:xfrm>
            <a:off x="7837501" y="6678798"/>
            <a:ext cx="1110499" cy="507831"/>
          </a:xfrm>
          <a:prstGeom prst="rect">
            <a:avLst/>
          </a:prstGeom>
          <a:noFill/>
        </p:spPr>
        <p:txBody>
          <a:bodyPr wrap="square" rtlCol="0">
            <a:spAutoFit/>
          </a:bodyPr>
          <a:lstStyle/>
          <a:p>
            <a:pPr marL="0" marR="0" algn="just">
              <a:spcBef>
                <a:spcPts val="0"/>
              </a:spcBef>
              <a:spcAft>
                <a:spcPts val="0"/>
              </a:spcAft>
            </a:pPr>
            <a:r>
              <a:rPr lang="ja-JP" sz="900" b="1" kern="100">
                <a:effectLst/>
                <a:latin typeface="Meiryo" panose="020B0604030504040204" pitchFamily="34" charset="-128"/>
                <a:ea typeface="Meiryo" panose="020B0604030504040204" pitchFamily="34" charset="-128"/>
                <a:cs typeface="Times New Roman" panose="02020603050405020304" pitchFamily="18" charset="0"/>
              </a:rPr>
              <a:t>インフラ改良</a:t>
            </a:r>
            <a:r>
              <a:rPr lang="ja-JP" altLang="en-US" sz="900" b="1" kern="100">
                <a:effectLst/>
                <a:latin typeface="Meiryo" panose="020B0604030504040204" pitchFamily="34" charset="-128"/>
                <a:ea typeface="Meiryo" panose="020B0604030504040204" pitchFamily="34" charset="-128"/>
                <a:cs typeface="Times New Roman" panose="02020603050405020304" pitchFamily="18" charset="0"/>
              </a:rPr>
              <a:t>や</a:t>
            </a:r>
            <a:endParaRPr lang="en-US" altLang="ja-JP" sz="9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r>
              <a:rPr lang="ja-JP" sz="900" b="1" kern="100">
                <a:effectLst/>
                <a:latin typeface="Meiryo" panose="020B0604030504040204" pitchFamily="34" charset="-128"/>
                <a:ea typeface="Meiryo" panose="020B0604030504040204" pitchFamily="34" charset="-128"/>
                <a:cs typeface="Times New Roman" panose="02020603050405020304" pitchFamily="18" charset="0"/>
              </a:rPr>
              <a:t>産業改善により、</a:t>
            </a:r>
            <a:endParaRPr lang="en-US" altLang="ja-JP" sz="900" b="1" kern="10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r>
              <a:rPr lang="ja-JP" sz="900" b="1" kern="100">
                <a:effectLst/>
                <a:latin typeface="Meiryo" panose="020B0604030504040204" pitchFamily="34" charset="-128"/>
                <a:ea typeface="Meiryo" panose="020B0604030504040204" pitchFamily="34" charset="-128"/>
                <a:cs typeface="Times New Roman" panose="02020603050405020304" pitchFamily="18" charset="0"/>
              </a:rPr>
              <a:t>持続可能</a:t>
            </a:r>
            <a:r>
              <a:rPr lang="ja-JP" altLang="en-US" sz="900" b="1" kern="100">
                <a:effectLst/>
                <a:latin typeface="Meiryo" panose="020B0604030504040204" pitchFamily="34" charset="-128"/>
                <a:ea typeface="Meiryo" panose="020B0604030504040204" pitchFamily="34" charset="-128"/>
                <a:cs typeface="Times New Roman" panose="02020603050405020304" pitchFamily="18" charset="0"/>
              </a:rPr>
              <a:t>性</a:t>
            </a:r>
            <a:r>
              <a:rPr lang="ja-JP" sz="900" b="1" kern="100">
                <a:effectLst/>
                <a:latin typeface="Meiryo" panose="020B0604030504040204" pitchFamily="34" charset="-128"/>
                <a:ea typeface="Meiryo" panose="020B0604030504040204" pitchFamily="34" charset="-128"/>
                <a:cs typeface="Times New Roman" panose="02020603050405020304" pitchFamily="18" charset="0"/>
              </a:rPr>
              <a:t>を向上</a:t>
            </a:r>
            <a:endParaRPr lang="en-PH" sz="9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2" name="テキスト ボックス 13">
            <a:extLst>
              <a:ext uri="{FF2B5EF4-FFF2-40B4-BE49-F238E27FC236}">
                <a16:creationId xmlns:a16="http://schemas.microsoft.com/office/drawing/2014/main" id="{7027BFFC-0BAB-59CA-DE36-35AAA8C05BEE}"/>
              </a:ext>
            </a:extLst>
          </p:cNvPr>
          <p:cNvSpPr txBox="1"/>
          <p:nvPr/>
        </p:nvSpPr>
        <p:spPr>
          <a:xfrm>
            <a:off x="9124278" y="6814200"/>
            <a:ext cx="1233642" cy="369332"/>
          </a:xfrm>
          <a:prstGeom prst="rect">
            <a:avLst/>
          </a:prstGeom>
          <a:noFill/>
        </p:spPr>
        <p:txBody>
          <a:bodyPr wrap="square" rtlCol="0">
            <a:spAutoFit/>
          </a:bodyPr>
          <a:lstStyle/>
          <a:p>
            <a:pPr marL="0" marR="0" algn="just">
              <a:spcBef>
                <a:spcPts val="0"/>
              </a:spcBef>
              <a:spcAft>
                <a:spcPts val="0"/>
              </a:spcAft>
            </a:pPr>
            <a:r>
              <a:rPr lang="ja-JP" sz="900" b="1" kern="100" spc="-50">
                <a:effectLst/>
                <a:latin typeface="Meiryo" panose="020B0604030504040204" pitchFamily="34" charset="-128"/>
                <a:ea typeface="Meiryo" panose="020B0604030504040204" pitchFamily="34" charset="-128"/>
                <a:cs typeface="Times New Roman" panose="02020603050405020304" pitchFamily="18" charset="0"/>
              </a:rPr>
              <a:t>パートナーシップを</a:t>
            </a:r>
            <a:endParaRPr lang="en-US" altLang="ja-JP" sz="900" b="1" kern="100" spc="-50">
              <a:effectLst/>
              <a:latin typeface="Meiryo" panose="020B0604030504040204" pitchFamily="34" charset="-128"/>
              <a:ea typeface="Meiryo" panose="020B0604030504040204" pitchFamily="34" charset="-128"/>
              <a:cs typeface="Times New Roman" panose="02020603050405020304" pitchFamily="18" charset="0"/>
            </a:endParaRPr>
          </a:p>
          <a:p>
            <a:pPr marL="0" marR="0" algn="just">
              <a:spcBef>
                <a:spcPts val="0"/>
              </a:spcBef>
              <a:spcAft>
                <a:spcPts val="0"/>
              </a:spcAft>
            </a:pPr>
            <a:r>
              <a:rPr lang="ja-JP" altLang="en-US" sz="900" b="1" kern="100">
                <a:solidFill>
                  <a:srgbClr val="1A1A1A"/>
                </a:solidFill>
                <a:effectLst/>
                <a:latin typeface="Meiryo" panose="020B0604030504040204" pitchFamily="34" charset="-128"/>
                <a:ea typeface="Meiryo" panose="020B0604030504040204" pitchFamily="34" charset="-128"/>
                <a:cs typeface="Helvetica" panose="020B0604020202020204" pitchFamily="34" charset="0"/>
              </a:rPr>
              <a:t>奨励</a:t>
            </a:r>
            <a:r>
              <a:rPr lang="ja-JP" sz="900" b="1" kern="100">
                <a:solidFill>
                  <a:srgbClr val="1A1A1A"/>
                </a:solidFill>
                <a:effectLst/>
                <a:latin typeface="Meiryo" panose="020B0604030504040204" pitchFamily="34" charset="-128"/>
                <a:ea typeface="Meiryo" panose="020B0604030504040204" pitchFamily="34" charset="-128"/>
                <a:cs typeface="Helvetica" panose="020B0604020202020204" pitchFamily="34" charset="0"/>
              </a:rPr>
              <a:t>・</a:t>
            </a:r>
            <a:r>
              <a:rPr lang="ja-JP" sz="900" b="1" kern="100">
                <a:effectLst/>
                <a:latin typeface="Meiryo" panose="020B0604030504040204" pitchFamily="34" charset="-128"/>
                <a:ea typeface="Meiryo" panose="020B0604030504040204" pitchFamily="34" charset="-128"/>
                <a:cs typeface="Times New Roman" panose="02020603050405020304" pitchFamily="18" charset="0"/>
              </a:rPr>
              <a:t>推進</a:t>
            </a:r>
            <a:endParaRPr lang="en-PH" sz="900" b="1"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3" name="テキスト ボックス 32">
            <a:extLst>
              <a:ext uri="{FF2B5EF4-FFF2-40B4-BE49-F238E27FC236}">
                <a16:creationId xmlns:a16="http://schemas.microsoft.com/office/drawing/2014/main" id="{36E0E0DE-58CD-A041-843A-3CECAE52DAB4}"/>
              </a:ext>
            </a:extLst>
          </p:cNvPr>
          <p:cNvSpPr txBox="1"/>
          <p:nvPr/>
        </p:nvSpPr>
        <p:spPr>
          <a:xfrm>
            <a:off x="6058199" y="1660317"/>
            <a:ext cx="4243867" cy="738664"/>
          </a:xfrm>
          <a:prstGeom prst="rect">
            <a:avLst/>
          </a:prstGeom>
          <a:noFill/>
        </p:spPr>
        <p:txBody>
          <a:bodyPr wrap="square" rtlCol="0">
            <a:spAutoFit/>
          </a:bodyPr>
          <a:lstStyle/>
          <a:p>
            <a:pPr algn="just"/>
            <a:r>
              <a:rPr lang="ja-JP" altLang="en-US" sz="1400">
                <a:latin typeface="Meiryo UI" panose="020B0604030504040204" pitchFamily="50" charset="-128"/>
                <a:ea typeface="Meiryo UI" panose="020B0604030504040204" pitchFamily="50" charset="-128"/>
                <a:cs typeface="Times New Roman" panose="02020603050405020304" pitchFamily="18" charset="0"/>
              </a:rPr>
              <a:t>食品ロスの削減、食品リサイクルの推進、環境と関わりの深いゴールの達成を通じて、経済・社会の諸課題の同時解決につなげることが重要</a:t>
            </a:r>
            <a:endParaRPr lang="ja-JP" altLang="en-US" sz="1400">
              <a:latin typeface="Meiryo UI" panose="020B0604030504040204" pitchFamily="50" charset="-128"/>
              <a:ea typeface="Meiryo UI" panose="020B0604030504040204" pitchFamily="50" charset="-128"/>
            </a:endParaRPr>
          </a:p>
        </p:txBody>
      </p:sp>
      <p:sp>
        <p:nvSpPr>
          <p:cNvPr id="34" name="正方形/長方形 33">
            <a:extLst>
              <a:ext uri="{FF2B5EF4-FFF2-40B4-BE49-F238E27FC236}">
                <a16:creationId xmlns:a16="http://schemas.microsoft.com/office/drawing/2014/main" id="{3C6BC60D-85A7-3CD1-2BD8-0D419875172F}"/>
              </a:ext>
            </a:extLst>
          </p:cNvPr>
          <p:cNvSpPr/>
          <p:nvPr/>
        </p:nvSpPr>
        <p:spPr>
          <a:xfrm>
            <a:off x="1266064" y="6180140"/>
            <a:ext cx="3762017" cy="938719"/>
          </a:xfrm>
          <a:prstGeom prst="rect">
            <a:avLst/>
          </a:prstGeom>
        </p:spPr>
        <p:txBody>
          <a:bodyPr wrap="square">
            <a:spAutoFit/>
          </a:bodyPr>
          <a:lstStyle/>
          <a:p>
            <a:pPr algn="just"/>
            <a:r>
              <a:rPr lang="ja-JP" altLang="en-US" sz="1100">
                <a:latin typeface="Meiryo UI" panose="020B0604030504040204" pitchFamily="50" charset="-128"/>
                <a:ea typeface="Meiryo UI" panose="020B0604030504040204" pitchFamily="50" charset="-128"/>
              </a:rPr>
              <a:t>目標 </a:t>
            </a:r>
            <a:r>
              <a:rPr lang="en-US" altLang="ja-JP" sz="1100">
                <a:latin typeface="Meiryo UI" panose="020B0604030504040204" pitchFamily="50" charset="-128"/>
                <a:ea typeface="Meiryo UI" panose="020B0604030504040204" pitchFamily="50" charset="-128"/>
              </a:rPr>
              <a:t>12.</a:t>
            </a:r>
            <a:r>
              <a:rPr lang="ja-JP" altLang="en-US" sz="1100">
                <a:latin typeface="Meiryo UI" panose="020B0604030504040204" pitchFamily="50" charset="-128"/>
                <a:ea typeface="Meiryo UI" panose="020B0604030504040204" pitchFamily="50" charset="-128"/>
              </a:rPr>
              <a:t>　持続可能な生産消費形態を確保する</a:t>
            </a:r>
          </a:p>
          <a:p>
            <a:pPr algn="just"/>
            <a:endParaRPr lang="ja-JP" altLang="en-US" sz="1100">
              <a:latin typeface="Meiryo UI" panose="020B0604030504040204" pitchFamily="50" charset="-128"/>
              <a:ea typeface="Meiryo UI" panose="020B0604030504040204" pitchFamily="50" charset="-128"/>
            </a:endParaRPr>
          </a:p>
          <a:p>
            <a:pPr algn="just"/>
            <a:r>
              <a:rPr lang="ja-JP" altLang="en-US" sz="1100">
                <a:latin typeface="Meiryo UI" panose="020B0604030504040204" pitchFamily="50" charset="-128"/>
                <a:ea typeface="Meiryo UI" panose="020B0604030504040204" pitchFamily="50" charset="-128"/>
              </a:rPr>
              <a:t>目標</a:t>
            </a:r>
            <a:r>
              <a:rPr lang="en-US" altLang="ja-JP" sz="1100">
                <a:latin typeface="Meiryo UI" panose="020B0604030504040204" pitchFamily="50" charset="-128"/>
                <a:ea typeface="Meiryo UI" panose="020B0604030504040204" pitchFamily="50" charset="-128"/>
              </a:rPr>
              <a:t>12.3  2030</a:t>
            </a:r>
            <a:r>
              <a:rPr lang="ja-JP" altLang="en-US" sz="1100">
                <a:latin typeface="Meiryo UI" panose="020B0604030504040204" pitchFamily="50" charset="-128"/>
                <a:ea typeface="Meiryo UI" panose="020B0604030504040204" pitchFamily="50" charset="-128"/>
              </a:rPr>
              <a:t>年までに小売・消費レベルにおける世界全体の一人当たりの食料の廃棄を半減させ、収穫後損失などの生産・サプライチェーンにおける食料の損失を減少させる。</a:t>
            </a:r>
          </a:p>
        </p:txBody>
      </p:sp>
      <p:pic>
        <p:nvPicPr>
          <p:cNvPr id="35" name="Graphic 97">
            <a:extLst>
              <a:ext uri="{FF2B5EF4-FFF2-40B4-BE49-F238E27FC236}">
                <a16:creationId xmlns:a16="http://schemas.microsoft.com/office/drawing/2014/main" id="{D2768701-0D71-5886-A024-8F9D4A7EC5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204226">
            <a:off x="4700386" y="5109717"/>
            <a:ext cx="363046" cy="1347419"/>
          </a:xfrm>
          <a:prstGeom prst="rect">
            <a:avLst/>
          </a:prstGeom>
        </p:spPr>
      </p:pic>
      <p:cxnSp>
        <p:nvCxnSpPr>
          <p:cNvPr id="36" name="直線コネクタ 35">
            <a:extLst>
              <a:ext uri="{FF2B5EF4-FFF2-40B4-BE49-F238E27FC236}">
                <a16:creationId xmlns:a16="http://schemas.microsoft.com/office/drawing/2014/main" id="{6B7ABACF-FE3D-B394-598A-3B7B01EFFD20}"/>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0" name="直線コネクタ 39">
            <a:extLst>
              <a:ext uri="{FF2B5EF4-FFF2-40B4-BE49-F238E27FC236}">
                <a16:creationId xmlns:a16="http://schemas.microsoft.com/office/drawing/2014/main" id="{97641C06-ED17-77D1-E9EE-5BF128AD7F30}"/>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41" name="図 40">
            <a:extLst>
              <a:ext uri="{FF2B5EF4-FFF2-40B4-BE49-F238E27FC236}">
                <a16:creationId xmlns:a16="http://schemas.microsoft.com/office/drawing/2014/main" id="{F79D93A5-3861-5AC0-5C39-E4D531C71BAE}"/>
              </a:ext>
            </a:extLst>
          </p:cNvPr>
          <p:cNvPicPr>
            <a:picLocks noChangeAspect="1"/>
          </p:cNvPicPr>
          <p:nvPr/>
        </p:nvPicPr>
        <p:blipFill>
          <a:blip r:embed="rId6"/>
          <a:stretch>
            <a:fillRect/>
          </a:stretch>
        </p:blipFill>
        <p:spPr>
          <a:xfrm>
            <a:off x="374128" y="6267323"/>
            <a:ext cx="822960" cy="822960"/>
          </a:xfrm>
          <a:prstGeom prst="rect">
            <a:avLst/>
          </a:prstGeom>
        </p:spPr>
      </p:pic>
    </p:spTree>
    <p:extLst>
      <p:ext uri="{BB962C8B-B14F-4D97-AF65-F5344CB8AC3E}">
        <p14:creationId xmlns:p14="http://schemas.microsoft.com/office/powerpoint/2010/main" val="292094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210F983B-6646-5022-4730-A04BB7BC75E6}"/>
              </a:ext>
            </a:extLst>
          </p:cNvPr>
          <p:cNvSpPr txBox="1"/>
          <p:nvPr/>
        </p:nvSpPr>
        <p:spPr>
          <a:xfrm>
            <a:off x="571093" y="535713"/>
            <a:ext cx="4728755" cy="677108"/>
          </a:xfrm>
          <a:prstGeom prst="rect">
            <a:avLst/>
          </a:prstGeom>
          <a:noFill/>
        </p:spPr>
        <p:txBody>
          <a:bodyPr wrap="square" rtlCol="0">
            <a:spAutoFit/>
          </a:bodyPr>
          <a:lstStyle/>
          <a:p>
            <a:r>
              <a:rPr lang="ja-JP" altLang="ja-JP"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食品ロス削減</a:t>
            </a:r>
            <a:r>
              <a:rPr lang="ja-JP" altLang="en-US" sz="3800" b="1" kern="100">
                <a:solidFill>
                  <a:srgbClr val="F79646"/>
                </a:solidFill>
                <a:effectLst/>
                <a:latin typeface="Meiryo" panose="020B0604030504040204" pitchFamily="34" charset="-128"/>
                <a:ea typeface="Meiryo" panose="020B0604030504040204" pitchFamily="34" charset="-128"/>
                <a:cs typeface="Times New Roman" panose="02020603050405020304" pitchFamily="18" charset="0"/>
              </a:rPr>
              <a:t>月間</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3" name="テキスト ボックス 22">
            <a:extLst>
              <a:ext uri="{FF2B5EF4-FFF2-40B4-BE49-F238E27FC236}">
                <a16:creationId xmlns:a16="http://schemas.microsoft.com/office/drawing/2014/main" id="{70A0F71D-4F85-95B4-6401-CA3C8CFC40A2}"/>
              </a:ext>
            </a:extLst>
          </p:cNvPr>
          <p:cNvSpPr txBox="1"/>
          <p:nvPr/>
        </p:nvSpPr>
        <p:spPr>
          <a:xfrm>
            <a:off x="6034960" y="662945"/>
            <a:ext cx="4197220" cy="523220"/>
          </a:xfrm>
          <a:prstGeom prst="rect">
            <a:avLst/>
          </a:prstGeom>
          <a:noFill/>
        </p:spPr>
        <p:txBody>
          <a:bodyPr wrap="square" rtlCol="0">
            <a:spAutoFit/>
          </a:bodyPr>
          <a:lstStyle/>
          <a:p>
            <a:pPr algn="just"/>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月</a:t>
            </a:r>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は</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3R</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推進月間、</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16</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日が「世界食料デー」であるから</a:t>
            </a:r>
            <a:endParaRPr kumimoji="1" lang="ja-JP" altLang="en-US" sz="14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D3B1BF9D-9087-BBE3-7161-1F9439203B25}"/>
              </a:ext>
            </a:extLst>
          </p:cNvPr>
          <p:cNvSpPr txBox="1"/>
          <p:nvPr/>
        </p:nvSpPr>
        <p:spPr>
          <a:xfrm>
            <a:off x="5553744" y="662832"/>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1</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7" name="テキスト ボックス 26">
            <a:extLst>
              <a:ext uri="{FF2B5EF4-FFF2-40B4-BE49-F238E27FC236}">
                <a16:creationId xmlns:a16="http://schemas.microsoft.com/office/drawing/2014/main" id="{2DA7E6B7-5E7D-B414-6995-0BCE17C81E53}"/>
              </a:ext>
            </a:extLst>
          </p:cNvPr>
          <p:cNvSpPr txBox="1"/>
          <p:nvPr/>
        </p:nvSpPr>
        <p:spPr>
          <a:xfrm>
            <a:off x="6034960" y="1161974"/>
            <a:ext cx="4197220" cy="738664"/>
          </a:xfrm>
          <a:prstGeom prst="rect">
            <a:avLst/>
          </a:prstGeom>
          <a:noFill/>
        </p:spPr>
        <p:txBody>
          <a:bodyPr wrap="square" rtlCol="0">
            <a:spAutoFit/>
          </a:bodyPr>
          <a:lstStyle/>
          <a:p>
            <a:pPr algn="just"/>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食品ロス削減の日は、宴会時に食べきるための取組「</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en-US" sz="1400" kern="100">
                <a:effectLst/>
                <a:latin typeface="Meiryo UI" panose="020B0604030504040204" pitchFamily="50" charset="-128"/>
                <a:ea typeface="Meiryo UI" panose="020B0604030504040204" pitchFamily="50" charset="-128"/>
                <a:cs typeface="Times New Roman" panose="02020603050405020304" pitchFamily="18" charset="0"/>
              </a:rPr>
              <a:t>さんまる・いちまる</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運動」</a:t>
            </a:r>
            <a:r>
              <a:rPr lang="ja-JP" altLang="en-US" sz="1400" kern="100" baseline="30000">
                <a:latin typeface="Meiryo UI" panose="020B0604030504040204" pitchFamily="50" charset="-128"/>
                <a:ea typeface="Meiryo UI" panose="020B0604030504040204" pitchFamily="50" charset="-128"/>
                <a:cs typeface="Times New Roman" panose="02020603050405020304" pitchFamily="18" charset="0"/>
              </a:rPr>
              <a:t>*</a:t>
            </a:r>
            <a:r>
              <a:rPr lang="en-US" altLang="ja-JP" sz="1400" kern="100" baseline="30000">
                <a:latin typeface="Meiryo UI" panose="020B0604030504040204" pitchFamily="50" charset="-128"/>
                <a:ea typeface="Meiryo UI" panose="020B0604030504040204" pitchFamily="50" charset="-128"/>
                <a:cs typeface="Times New Roman" panose="02020603050405020304" pitchFamily="18" charset="0"/>
              </a:rPr>
              <a:t>2</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にちなんで、</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月</a:t>
            </a:r>
            <a:r>
              <a:rPr lang="en-US" altLang="ja-JP" sz="1400" kern="10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ja-JP" sz="1400" kern="100">
                <a:effectLst/>
                <a:latin typeface="Meiryo UI" panose="020B0604030504040204" pitchFamily="50" charset="-128"/>
                <a:ea typeface="Meiryo UI" panose="020B0604030504040204" pitchFamily="50" charset="-128"/>
                <a:cs typeface="Times New Roman" panose="02020603050405020304" pitchFamily="18" charset="0"/>
              </a:rPr>
              <a:t>日にイベント等を行う自治体が多いから</a:t>
            </a:r>
          </a:p>
        </p:txBody>
      </p:sp>
      <p:sp>
        <p:nvSpPr>
          <p:cNvPr id="28" name="テキスト ボックス 27">
            <a:extLst>
              <a:ext uri="{FF2B5EF4-FFF2-40B4-BE49-F238E27FC236}">
                <a16:creationId xmlns:a16="http://schemas.microsoft.com/office/drawing/2014/main" id="{6E1CA156-1EE9-D79F-2175-86F0B63EC20D}"/>
              </a:ext>
            </a:extLst>
          </p:cNvPr>
          <p:cNvSpPr txBox="1"/>
          <p:nvPr/>
        </p:nvSpPr>
        <p:spPr>
          <a:xfrm>
            <a:off x="5553744" y="1235592"/>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2</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29" name="テキスト ボックス 28">
            <a:extLst>
              <a:ext uri="{FF2B5EF4-FFF2-40B4-BE49-F238E27FC236}">
                <a16:creationId xmlns:a16="http://schemas.microsoft.com/office/drawing/2014/main" id="{693B1795-88C1-77A9-6748-5BA600FC5095}"/>
              </a:ext>
            </a:extLst>
          </p:cNvPr>
          <p:cNvSpPr txBox="1"/>
          <p:nvPr/>
        </p:nvSpPr>
        <p:spPr>
          <a:xfrm>
            <a:off x="6034960" y="1857206"/>
            <a:ext cx="4187352" cy="523220"/>
          </a:xfrm>
          <a:prstGeom prst="rect">
            <a:avLst/>
          </a:prstGeom>
          <a:noFill/>
        </p:spPr>
        <p:txBody>
          <a:bodyPr wrap="square" rtlCol="0">
            <a:spAutoFit/>
          </a:bodyPr>
          <a:lstStyle/>
          <a:p>
            <a:pPr algn="just"/>
            <a:r>
              <a:rPr lang="ja-JP" altLang="en-US" sz="1400">
                <a:effectLst/>
                <a:latin typeface="Meiryo UI" panose="020B0604030504040204" pitchFamily="50" charset="-128"/>
                <a:ea typeface="Meiryo UI" panose="020B0604030504040204" pitchFamily="50" charset="-128"/>
                <a:cs typeface="Times New Roman" panose="02020603050405020304" pitchFamily="18" charset="0"/>
              </a:rPr>
              <a:t>宴会</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シーズンが近づく</a:t>
            </a:r>
            <a:r>
              <a:rPr lang="en-US" altLang="ja-JP" sz="1400">
                <a:effectLst/>
                <a:latin typeface="Meiryo UI" panose="020B0604030504040204" pitchFamily="50" charset="-128"/>
                <a:ea typeface="Meiryo UI" panose="020B0604030504040204" pitchFamily="50" charset="-128"/>
                <a:cs typeface="Times New Roman" panose="02020603050405020304" pitchFamily="18" charset="0"/>
              </a:rPr>
              <a:t>10</a:t>
            </a:r>
            <a:r>
              <a:rPr lang="ja-JP" altLang="ja-JP" sz="1400">
                <a:effectLst/>
                <a:latin typeface="Meiryo UI" panose="020B0604030504040204" pitchFamily="50" charset="-128"/>
                <a:ea typeface="Meiryo UI" panose="020B0604030504040204" pitchFamily="50" charset="-128"/>
                <a:cs typeface="Times New Roman" panose="02020603050405020304" pitchFamily="18" charset="0"/>
              </a:rPr>
              <a:t>月に、食品ロスを意識してもらいたいから</a:t>
            </a:r>
            <a:endParaRPr kumimoji="1" lang="ja-JP" altLang="en-US" sz="140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3916EDF-BD3F-9D3C-D781-0451A7E427D0}"/>
              </a:ext>
            </a:extLst>
          </p:cNvPr>
          <p:cNvSpPr txBox="1"/>
          <p:nvPr/>
        </p:nvSpPr>
        <p:spPr>
          <a:xfrm>
            <a:off x="5564587" y="1847102"/>
            <a:ext cx="536972" cy="677108"/>
          </a:xfrm>
          <a:prstGeom prst="rect">
            <a:avLst/>
          </a:prstGeom>
          <a:noFill/>
        </p:spPr>
        <p:txBody>
          <a:bodyPr wrap="square" rtlCol="0">
            <a:spAutoFit/>
          </a:bodyPr>
          <a:lstStyle/>
          <a:p>
            <a:r>
              <a:rPr kumimoji="1" lang="en-US" altLang="ja-JP" sz="3800" b="1">
                <a:solidFill>
                  <a:schemeClr val="accent6"/>
                </a:solidFill>
                <a:latin typeface="Meiryo" panose="020B0604030504040204" pitchFamily="34" charset="-128"/>
                <a:ea typeface="Meiryo" panose="020B0604030504040204" pitchFamily="34" charset="-128"/>
              </a:rPr>
              <a:t>3</a:t>
            </a:r>
            <a:endParaRPr kumimoji="1" lang="ja-JP" altLang="en-US" sz="3800" b="1">
              <a:solidFill>
                <a:schemeClr val="accent6"/>
              </a:solidFill>
              <a:latin typeface="Meiryo" panose="020B0604030504040204" pitchFamily="34" charset="-128"/>
              <a:ea typeface="Meiryo" panose="020B0604030504040204" pitchFamily="34" charset="-128"/>
            </a:endParaRPr>
          </a:p>
        </p:txBody>
      </p:sp>
      <p:sp>
        <p:nvSpPr>
          <p:cNvPr id="31" name="テキスト ボックス 30">
            <a:extLst>
              <a:ext uri="{FF2B5EF4-FFF2-40B4-BE49-F238E27FC236}">
                <a16:creationId xmlns:a16="http://schemas.microsoft.com/office/drawing/2014/main" id="{A3AE22FE-EA5C-EE58-B1CF-7210D5E5978A}"/>
              </a:ext>
            </a:extLst>
          </p:cNvPr>
          <p:cNvSpPr txBox="1"/>
          <p:nvPr/>
        </p:nvSpPr>
        <p:spPr>
          <a:xfrm>
            <a:off x="5613088" y="2559830"/>
            <a:ext cx="3496536" cy="646331"/>
          </a:xfrm>
          <a:prstGeom prst="rect">
            <a:avLst/>
          </a:prstGeom>
          <a:noFill/>
        </p:spPr>
        <p:txBody>
          <a:bodyPr wrap="square" rtlCol="0">
            <a:spAutoFit/>
          </a:bodyPr>
          <a:lstStyle/>
          <a:p>
            <a:r>
              <a:rPr lang="ja-JP" altLang="en-US"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全国大会開催・</a:t>
            </a:r>
            <a:endParaRPr lang="en-US"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endParaRPr>
          </a:p>
          <a:p>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食品ロス削減推進表彰の実施</a:t>
            </a:r>
          </a:p>
        </p:txBody>
      </p:sp>
      <p:sp>
        <p:nvSpPr>
          <p:cNvPr id="34" name="テキスト ボックス 33">
            <a:extLst>
              <a:ext uri="{FF2B5EF4-FFF2-40B4-BE49-F238E27FC236}">
                <a16:creationId xmlns:a16="http://schemas.microsoft.com/office/drawing/2014/main" id="{9CE5EE70-4EB3-371F-0F32-9B1F2134168C}"/>
              </a:ext>
            </a:extLst>
          </p:cNvPr>
          <p:cNvSpPr txBox="1"/>
          <p:nvPr/>
        </p:nvSpPr>
        <p:spPr>
          <a:xfrm>
            <a:off x="340326" y="2572790"/>
            <a:ext cx="4315413" cy="923330"/>
          </a:xfrm>
          <a:prstGeom prst="rect">
            <a:avLst/>
          </a:prstGeom>
          <a:noFill/>
        </p:spPr>
        <p:txBody>
          <a:bodyPr wrap="square" rtlCol="0">
            <a:spAutoFit/>
          </a:bodyPr>
          <a:lstStyle/>
          <a:p>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啓発</a:t>
            </a:r>
            <a:r>
              <a:rPr lang="ja-JP" altLang="en-US"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活動や「めざせ！食品ロス・ゼロ」川柳コンテストの開催</a:t>
            </a:r>
          </a:p>
          <a:p>
            <a:endPar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7" name="テキスト ボックス 36">
            <a:extLst>
              <a:ext uri="{FF2B5EF4-FFF2-40B4-BE49-F238E27FC236}">
                <a16:creationId xmlns:a16="http://schemas.microsoft.com/office/drawing/2014/main" id="{A4CD15A3-5440-3C62-D1E7-CA311C19A7AC}"/>
              </a:ext>
            </a:extLst>
          </p:cNvPr>
          <p:cNvSpPr txBox="1"/>
          <p:nvPr/>
        </p:nvSpPr>
        <p:spPr>
          <a:xfrm>
            <a:off x="768271" y="1409315"/>
            <a:ext cx="3863636" cy="1077218"/>
          </a:xfrm>
          <a:prstGeom prst="rect">
            <a:avLst/>
          </a:prstGeom>
          <a:noFill/>
        </p:spPr>
        <p:txBody>
          <a:bodyPr wrap="square" rtlCol="0">
            <a:spAutoFit/>
          </a:bodyPr>
          <a:lstStyle/>
          <a:p>
            <a:r>
              <a:rPr lang="ja-JP" altLang="ja-JP" sz="1600" kern="100">
                <a:effectLst/>
                <a:latin typeface="Meiryo" panose="020B0604030504040204" pitchFamily="34" charset="-128"/>
                <a:ea typeface="Meiryo" panose="020B0604030504040204" pitchFamily="34" charset="-128"/>
                <a:cs typeface="Times New Roman" panose="02020603050405020304" pitchFamily="18" charset="0"/>
              </a:rPr>
              <a:t>食品ロス削減推進法</a:t>
            </a:r>
            <a:r>
              <a:rPr lang="ja-JP" altLang="en-US" sz="1400" kern="100" baseline="30000">
                <a:latin typeface="Meiryo" panose="020B0604030504040204" pitchFamily="34" charset="-128"/>
                <a:ea typeface="Meiryo" panose="020B0604030504040204" pitchFamily="34" charset="-128"/>
                <a:cs typeface="Times New Roman" panose="02020603050405020304" pitchFamily="18" charset="0"/>
              </a:rPr>
              <a:t>*</a:t>
            </a:r>
            <a:r>
              <a:rPr lang="en-US" altLang="ja-JP" sz="1400" kern="100" baseline="30000">
                <a:latin typeface="Meiryo" panose="020B0604030504040204" pitchFamily="34" charset="-128"/>
                <a:ea typeface="Meiryo" panose="020B0604030504040204" pitchFamily="34" charset="-128"/>
                <a:cs typeface="Times New Roman" panose="02020603050405020304" pitchFamily="18" charset="0"/>
              </a:rPr>
              <a:t>1</a:t>
            </a:r>
            <a:r>
              <a:rPr lang="ja-JP" altLang="ja-JP" sz="1600" kern="100">
                <a:effectLst/>
                <a:latin typeface="Meiryo" panose="020B0604030504040204" pitchFamily="34" charset="-128"/>
                <a:ea typeface="Meiryo" panose="020B0604030504040204" pitchFamily="34" charset="-128"/>
                <a:cs typeface="Times New Roman" panose="02020603050405020304" pitchFamily="18" charset="0"/>
              </a:rPr>
              <a:t>により、</a:t>
            </a:r>
            <a:endParaRPr lang="en-US" altLang="ja-JP" sz="1600" kern="100">
              <a:effectLst/>
              <a:latin typeface="Meiryo" panose="020B0604030504040204" pitchFamily="34" charset="-128"/>
              <a:ea typeface="Meiryo" panose="020B0604030504040204" pitchFamily="34" charset="-128"/>
              <a:cs typeface="Times New Roman" panose="02020603050405020304" pitchFamily="18" charset="0"/>
            </a:endParaRPr>
          </a:p>
          <a:p>
            <a:pPr algn="just"/>
            <a:r>
              <a:rPr lang="en-US" altLang="ja-JP" sz="1600" kern="100">
                <a:effectLst/>
                <a:latin typeface="Meiryo" panose="020B0604030504040204" pitchFamily="34" charset="-128"/>
                <a:ea typeface="Meiryo" panose="020B0604030504040204" pitchFamily="34" charset="-128"/>
                <a:cs typeface="Times New Roman" panose="02020603050405020304" pitchFamily="18" charset="0"/>
              </a:rPr>
              <a:t>10</a:t>
            </a:r>
            <a:r>
              <a:rPr lang="ja-JP" altLang="ja-JP" sz="1600" kern="100">
                <a:effectLst/>
                <a:latin typeface="Meiryo" panose="020B0604030504040204" pitchFamily="34" charset="-128"/>
                <a:ea typeface="Meiryo" panose="020B0604030504040204" pitchFamily="34" charset="-128"/>
                <a:cs typeface="Times New Roman" panose="02020603050405020304" pitchFamily="18" charset="0"/>
              </a:rPr>
              <a:t>月は「食品ロス削減月間」、</a:t>
            </a:r>
            <a:endParaRPr lang="en-US" altLang="ja-JP" sz="1600" kern="100">
              <a:effectLst/>
              <a:latin typeface="Meiryo" panose="020B0604030504040204" pitchFamily="34" charset="-128"/>
              <a:ea typeface="Meiryo" panose="020B0604030504040204" pitchFamily="34" charset="-128"/>
              <a:cs typeface="Times New Roman" panose="02020603050405020304" pitchFamily="18" charset="0"/>
            </a:endParaRPr>
          </a:p>
          <a:p>
            <a:r>
              <a:rPr lang="en-US" altLang="ja-JP" sz="1600" kern="100">
                <a:effectLst/>
                <a:latin typeface="Meiryo" panose="020B0604030504040204" pitchFamily="34" charset="-128"/>
                <a:ea typeface="Meiryo" panose="020B0604030504040204" pitchFamily="34" charset="-128"/>
                <a:cs typeface="Times New Roman" panose="02020603050405020304" pitchFamily="18" charset="0"/>
              </a:rPr>
              <a:t>10</a:t>
            </a:r>
            <a:r>
              <a:rPr lang="ja-JP" altLang="ja-JP" sz="1600" kern="100">
                <a:effectLst/>
                <a:latin typeface="Meiryo" panose="020B0604030504040204" pitchFamily="34" charset="-128"/>
                <a:ea typeface="Meiryo" panose="020B0604030504040204" pitchFamily="34" charset="-128"/>
                <a:cs typeface="Times New Roman" panose="02020603050405020304" pitchFamily="18" charset="0"/>
              </a:rPr>
              <a:t>月</a:t>
            </a:r>
            <a:r>
              <a:rPr lang="en-US" altLang="ja-JP" sz="1600" kern="100">
                <a:effectLst/>
                <a:latin typeface="Meiryo" panose="020B0604030504040204" pitchFamily="34" charset="-128"/>
                <a:ea typeface="Meiryo" panose="020B0604030504040204" pitchFamily="34" charset="-128"/>
                <a:cs typeface="Times New Roman" panose="02020603050405020304" pitchFamily="18" charset="0"/>
              </a:rPr>
              <a:t>30</a:t>
            </a:r>
            <a:r>
              <a:rPr lang="ja-JP" altLang="ja-JP" sz="1600" kern="100">
                <a:effectLst/>
                <a:latin typeface="Meiryo" panose="020B0604030504040204" pitchFamily="34" charset="-128"/>
                <a:ea typeface="Meiryo" panose="020B0604030504040204" pitchFamily="34" charset="-128"/>
                <a:cs typeface="Times New Roman" panose="02020603050405020304" pitchFamily="18" charset="0"/>
              </a:rPr>
              <a:t>日は「食品ロス削減の日」</a:t>
            </a:r>
            <a:endParaRPr lang="en-US" altLang="ja-JP" sz="1600" kern="100">
              <a:effectLst/>
              <a:latin typeface="Meiryo" panose="020B0604030504040204" pitchFamily="34" charset="-128"/>
              <a:ea typeface="Meiryo" panose="020B0604030504040204" pitchFamily="34" charset="-128"/>
              <a:cs typeface="Times New Roman" panose="02020603050405020304" pitchFamily="18" charset="0"/>
            </a:endParaRPr>
          </a:p>
          <a:p>
            <a:r>
              <a:rPr lang="ja-JP" altLang="en-US" sz="1600" kern="100">
                <a:effectLst/>
                <a:latin typeface="Meiryo" panose="020B0604030504040204" pitchFamily="34" charset="-128"/>
                <a:ea typeface="Meiryo" panose="020B0604030504040204" pitchFamily="34" charset="-128"/>
                <a:cs typeface="Times New Roman" panose="02020603050405020304" pitchFamily="18" charset="0"/>
              </a:rPr>
              <a:t>と定められています。</a:t>
            </a:r>
            <a:endParaRPr lang="ja-JP" altLang="ja-JP" sz="16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0DEC28CC-ADDF-BAB4-573F-B84B9181007D}"/>
              </a:ext>
            </a:extLst>
          </p:cNvPr>
          <p:cNvSpPr txBox="1"/>
          <p:nvPr/>
        </p:nvSpPr>
        <p:spPr>
          <a:xfrm>
            <a:off x="349175" y="6689914"/>
            <a:ext cx="4820356" cy="461665"/>
          </a:xfrm>
          <a:prstGeom prst="rect">
            <a:avLst/>
          </a:prstGeom>
          <a:noFill/>
        </p:spPr>
        <p:txBody>
          <a:bodyPr wrap="square">
            <a:spAutoFit/>
          </a:bodyPr>
          <a:lstStyle/>
          <a:p>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a:latin typeface="Meiryo UI" panose="020B0604030504040204" pitchFamily="50" charset="-128"/>
                <a:ea typeface="Meiryo UI" panose="020B0604030504040204" pitchFamily="50" charset="-128"/>
                <a:cs typeface="Times New Roman" panose="02020603050405020304" pitchFamily="18" charset="0"/>
              </a:rPr>
              <a:t>1</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800" kern="100">
                <a:effectLst/>
                <a:latin typeface="Meiryo UI" panose="020B0604030504040204" pitchFamily="50" charset="-128"/>
                <a:ea typeface="Meiryo UI" panose="020B0604030504040204" pitchFamily="50" charset="-128"/>
                <a:cs typeface="Times New Roman" panose="02020603050405020304" pitchFamily="18" charset="0"/>
              </a:rPr>
              <a:t>食品ロス削減推進法は、食品ロスの削減に関し、国、地方公共団体等の責務等を明らかにするとともに、 基本方針の策定その他食品ロスの削減に関する施策の基本となる事項を定めること等により、 食品ロスの削減を総合的に推進することを目的にしている。</a:t>
            </a:r>
          </a:p>
        </p:txBody>
      </p:sp>
      <p:sp>
        <p:nvSpPr>
          <p:cNvPr id="43" name="テキスト ボックス 42">
            <a:extLst>
              <a:ext uri="{FF2B5EF4-FFF2-40B4-BE49-F238E27FC236}">
                <a16:creationId xmlns:a16="http://schemas.microsoft.com/office/drawing/2014/main" id="{97D375CC-70FF-EFE3-8826-B7A833E366A1}"/>
              </a:ext>
            </a:extLst>
          </p:cNvPr>
          <p:cNvSpPr txBox="1"/>
          <p:nvPr/>
        </p:nvSpPr>
        <p:spPr>
          <a:xfrm>
            <a:off x="5599964" y="6794919"/>
            <a:ext cx="4706462" cy="338554"/>
          </a:xfrm>
          <a:prstGeom prst="rect">
            <a:avLst/>
          </a:prstGeom>
          <a:noFill/>
        </p:spPr>
        <p:txBody>
          <a:bodyPr wrap="square">
            <a:spAutoFit/>
          </a:bodyPr>
          <a:lstStyle/>
          <a:p>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a:t>
            </a:r>
            <a:r>
              <a:rPr lang="en-US" altLang="ja-JP" sz="800" kern="100">
                <a:latin typeface="Meiryo UI" panose="020B0604030504040204" pitchFamily="50" charset="-128"/>
                <a:ea typeface="Meiryo UI" panose="020B0604030504040204" pitchFamily="50" charset="-128"/>
                <a:cs typeface="Times New Roman" panose="02020603050405020304" pitchFamily="18" charset="0"/>
              </a:rPr>
              <a:t>2</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 「注文を適量に、乾杯後の</a:t>
            </a:r>
            <a:r>
              <a:rPr lang="en-US" altLang="ja-JP" sz="800" kern="100">
                <a:effectLst/>
                <a:latin typeface="Meiryo UI" panose="020B0604030504040204" pitchFamily="50" charset="-128"/>
                <a:ea typeface="Meiryo UI" panose="020B0604030504040204" pitchFamily="50" charset="-128"/>
                <a:cs typeface="Times New Roman" panose="02020603050405020304" pitchFamily="18" charset="0"/>
              </a:rPr>
              <a:t>30</a:t>
            </a:r>
            <a:r>
              <a:rPr lang="ja-JP" altLang="en-US" sz="800" kern="100">
                <a:effectLst/>
                <a:latin typeface="Meiryo UI" panose="020B0604030504040204" pitchFamily="50" charset="-128"/>
                <a:ea typeface="Meiryo UI" panose="020B0604030504040204" pitchFamily="50" charset="-128"/>
                <a:cs typeface="Times New Roman" panose="02020603050405020304" pitchFamily="18" charset="0"/>
              </a:rPr>
              <a:t>分は席を立たずに料理を楽し</a:t>
            </a:r>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む、お開き前の</a:t>
            </a:r>
            <a:r>
              <a:rPr lang="en-US" altLang="ja-JP" sz="800" kern="100">
                <a:latin typeface="Meiryo UI" panose="020B0604030504040204" pitchFamily="50" charset="-128"/>
                <a:ea typeface="Meiryo UI" panose="020B0604030504040204" pitchFamily="50" charset="-128"/>
                <a:cs typeface="Times New Roman" panose="02020603050405020304" pitchFamily="18" charset="0"/>
              </a:rPr>
              <a:t>10</a:t>
            </a:r>
            <a:r>
              <a:rPr lang="ja-JP" altLang="en-US" sz="800" kern="100">
                <a:latin typeface="Meiryo UI" panose="020B0604030504040204" pitchFamily="50" charset="-128"/>
                <a:ea typeface="Meiryo UI" panose="020B0604030504040204" pitchFamily="50" charset="-128"/>
                <a:cs typeface="Times New Roman" panose="02020603050405020304" pitchFamily="18" charset="0"/>
              </a:rPr>
              <a:t>分は自分の席に戻って、再度料理を楽しみましょう。」という呼び掛け。</a:t>
            </a:r>
            <a:endParaRPr lang="ja-JP" altLang="ja-JP" sz="800" kern="10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44" name="テキスト ボックス 43">
            <a:extLst>
              <a:ext uri="{FF2B5EF4-FFF2-40B4-BE49-F238E27FC236}">
                <a16:creationId xmlns:a16="http://schemas.microsoft.com/office/drawing/2014/main" id="{477C5766-6F78-0B32-F51F-82944D274EC2}"/>
              </a:ext>
            </a:extLst>
          </p:cNvPr>
          <p:cNvSpPr txBox="1"/>
          <p:nvPr/>
        </p:nvSpPr>
        <p:spPr>
          <a:xfrm>
            <a:off x="5566345" y="334146"/>
            <a:ext cx="3277235" cy="369332"/>
          </a:xfrm>
          <a:prstGeom prst="rect">
            <a:avLst/>
          </a:prstGeom>
          <a:noFill/>
        </p:spPr>
        <p:txBody>
          <a:bodyPr wrap="square" rtlCol="0">
            <a:spAutoFit/>
          </a:bodyPr>
          <a:lstStyle/>
          <a:p>
            <a:r>
              <a:rPr kumimoji="1" lang="ja-JP" altLang="en-US" sz="1800" b="1">
                <a:solidFill>
                  <a:schemeClr val="accent6"/>
                </a:solidFill>
                <a:latin typeface="Meiryo" panose="020B0604030504040204" pitchFamily="34" charset="-128"/>
                <a:ea typeface="Meiryo" panose="020B0604030504040204" pitchFamily="34" charset="-128"/>
              </a:rPr>
              <a:t>なぜ、</a:t>
            </a:r>
            <a:r>
              <a:rPr kumimoji="1" lang="en-US" altLang="ja-JP" sz="1800" b="1">
                <a:solidFill>
                  <a:schemeClr val="accent6"/>
                </a:solidFill>
                <a:latin typeface="Meiryo" panose="020B0604030504040204" pitchFamily="34" charset="-128"/>
                <a:ea typeface="Meiryo" panose="020B0604030504040204" pitchFamily="34" charset="-128"/>
              </a:rPr>
              <a:t>10</a:t>
            </a:r>
            <a:r>
              <a:rPr kumimoji="1" lang="ja-JP" altLang="en-US" sz="1800" b="1">
                <a:solidFill>
                  <a:schemeClr val="accent6"/>
                </a:solidFill>
                <a:latin typeface="Meiryo" panose="020B0604030504040204" pitchFamily="34" charset="-128"/>
                <a:ea typeface="Meiryo" panose="020B0604030504040204" pitchFamily="34" charset="-128"/>
              </a:rPr>
              <a:t>月・</a:t>
            </a:r>
            <a:r>
              <a:rPr kumimoji="1" lang="en-US" altLang="ja-JP" sz="1800" b="1">
                <a:solidFill>
                  <a:schemeClr val="accent6"/>
                </a:solidFill>
                <a:latin typeface="Meiryo" panose="020B0604030504040204" pitchFamily="34" charset="-128"/>
                <a:ea typeface="Meiryo" panose="020B0604030504040204" pitchFamily="34" charset="-128"/>
              </a:rPr>
              <a:t>30</a:t>
            </a:r>
            <a:r>
              <a:rPr kumimoji="1" lang="ja-JP" altLang="en-US" sz="1800" b="1">
                <a:solidFill>
                  <a:schemeClr val="accent6"/>
                </a:solidFill>
                <a:latin typeface="Meiryo" panose="020B0604030504040204" pitchFamily="34" charset="-128"/>
                <a:ea typeface="Meiryo" panose="020B0604030504040204" pitchFamily="34" charset="-128"/>
              </a:rPr>
              <a:t>日なの？</a:t>
            </a:r>
          </a:p>
        </p:txBody>
      </p:sp>
      <p:sp>
        <p:nvSpPr>
          <p:cNvPr id="3" name="テキスト ボックス 2">
            <a:extLst>
              <a:ext uri="{FF2B5EF4-FFF2-40B4-BE49-F238E27FC236}">
                <a16:creationId xmlns:a16="http://schemas.microsoft.com/office/drawing/2014/main" id="{F667DB8E-5300-09A5-A1FF-1E9B2BBDAF71}"/>
              </a:ext>
            </a:extLst>
          </p:cNvPr>
          <p:cNvSpPr txBox="1"/>
          <p:nvPr/>
        </p:nvSpPr>
        <p:spPr>
          <a:xfrm>
            <a:off x="5919709" y="4855802"/>
            <a:ext cx="2440233"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第</a:t>
            </a:r>
            <a:r>
              <a:rPr lang="en-US" altLang="ja-JP" sz="700">
                <a:latin typeface="Meiryo UI" panose="020B0604030504040204" pitchFamily="50" charset="-128"/>
                <a:ea typeface="Meiryo UI" panose="020B0604030504040204" pitchFamily="50" charset="-128"/>
              </a:rPr>
              <a:t>6</a:t>
            </a:r>
            <a:r>
              <a:rPr lang="ja-JP" altLang="en-US" sz="700">
                <a:latin typeface="Meiryo UI" panose="020B0604030504040204" pitchFamily="50" charset="-128"/>
                <a:ea typeface="Meiryo UI" panose="020B0604030504040204" pitchFamily="50" charset="-128"/>
              </a:rPr>
              <a:t>回食品ロス削減全国大会</a:t>
            </a:r>
            <a:r>
              <a:rPr lang="en-US" altLang="ja-JP" sz="700">
                <a:latin typeface="Meiryo UI" panose="020B0604030504040204" pitchFamily="50" charset="-128"/>
                <a:ea typeface="Meiryo UI" panose="020B0604030504040204" pitchFamily="50" charset="-128"/>
              </a:rPr>
              <a:t>in</a:t>
            </a:r>
            <a:r>
              <a:rPr lang="ja-JP" altLang="en-US" sz="700">
                <a:latin typeface="Meiryo UI" panose="020B0604030504040204" pitchFamily="50" charset="-128"/>
                <a:ea typeface="Meiryo UI" panose="020B0604030504040204" pitchFamily="50" charset="-128"/>
              </a:rPr>
              <a:t>さいたま</a:t>
            </a:r>
            <a:r>
              <a:rPr lang="en-US" altLang="ja-JP" sz="700">
                <a:latin typeface="Meiryo UI" panose="020B0604030504040204" pitchFamily="50" charset="-128"/>
                <a:ea typeface="Meiryo UI" panose="020B0604030504040204" pitchFamily="50" charset="-128"/>
              </a:rPr>
              <a:t>(2022</a:t>
            </a:r>
            <a:r>
              <a:rPr lang="ja-JP" altLang="en-US" sz="700">
                <a:latin typeface="Meiryo UI" panose="020B0604030504040204" pitchFamily="50" charset="-128"/>
                <a:ea typeface="Meiryo UI" panose="020B0604030504040204" pitchFamily="50" charset="-128"/>
              </a:rPr>
              <a:t>年度</a:t>
            </a:r>
            <a:r>
              <a:rPr lang="en-US" altLang="ja-JP" sz="700">
                <a:latin typeface="Meiryo UI" panose="020B0604030504040204" pitchFamily="50" charset="-128"/>
                <a:ea typeface="Meiryo UI" panose="020B0604030504040204" pitchFamily="50" charset="-128"/>
              </a:rPr>
              <a:t>)</a:t>
            </a:r>
            <a:endParaRPr kumimoji="1" lang="ja-JP" altLang="en-US" sz="70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001869E6-FD3F-3F9F-6D4B-3A7533EC5FD8}"/>
              </a:ext>
            </a:extLst>
          </p:cNvPr>
          <p:cNvSpPr txBox="1"/>
          <p:nvPr/>
        </p:nvSpPr>
        <p:spPr>
          <a:xfrm>
            <a:off x="5613088" y="5176914"/>
            <a:ext cx="1866625" cy="200055"/>
          </a:xfrm>
          <a:prstGeom prst="rect">
            <a:avLst/>
          </a:prstGeom>
          <a:noFill/>
        </p:spPr>
        <p:txBody>
          <a:bodyPr wrap="square" rtlCol="0">
            <a:spAutoFit/>
          </a:bodyPr>
          <a:lstStyle/>
          <a:p>
            <a:pPr algn="r"/>
            <a:r>
              <a:rPr lang="ja-JP" altLang="en-US" sz="700">
                <a:latin typeface="Meiryo UI" panose="020B0604030504040204" pitchFamily="50" charset="-128"/>
                <a:ea typeface="Meiryo UI" panose="020B0604030504040204" pitchFamily="50" charset="-128"/>
              </a:rPr>
              <a:t>表彰式の様子</a:t>
            </a:r>
            <a:r>
              <a:rPr lang="en-US" altLang="ja-JP" sz="700">
                <a:latin typeface="Meiryo UI" panose="020B0604030504040204" pitchFamily="50" charset="-128"/>
                <a:ea typeface="Meiryo UI" panose="020B0604030504040204" pitchFamily="50" charset="-128"/>
              </a:rPr>
              <a:t>(2024</a:t>
            </a:r>
            <a:r>
              <a:rPr lang="ja-JP" altLang="en-US" sz="700">
                <a:latin typeface="Meiryo UI" panose="020B0604030504040204" pitchFamily="50" charset="-128"/>
                <a:ea typeface="Meiryo UI" panose="020B0604030504040204" pitchFamily="50" charset="-128"/>
              </a:rPr>
              <a:t>年度</a:t>
            </a:r>
            <a:r>
              <a:rPr lang="en-US" altLang="ja-JP" sz="700">
                <a:latin typeface="Meiryo UI" panose="020B0604030504040204" pitchFamily="50" charset="-128"/>
                <a:ea typeface="Meiryo UI" panose="020B0604030504040204" pitchFamily="50" charset="-128"/>
              </a:rPr>
              <a:t>)</a:t>
            </a:r>
            <a:endParaRPr kumimoji="1" lang="ja-JP" altLang="en-US" sz="7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49C0672-2CAC-EC96-7CBC-2F16385A5363}"/>
              </a:ext>
            </a:extLst>
          </p:cNvPr>
          <p:cNvSpPr txBox="1"/>
          <p:nvPr/>
        </p:nvSpPr>
        <p:spPr>
          <a:xfrm>
            <a:off x="2227428" y="4660499"/>
            <a:ext cx="2261665" cy="307777"/>
          </a:xfrm>
          <a:prstGeom prst="rect">
            <a:avLst/>
          </a:prstGeom>
          <a:noFill/>
        </p:spPr>
        <p:txBody>
          <a:bodyPr wrap="square" rtlCol="0">
            <a:spAutoFit/>
          </a:bodyPr>
          <a:lstStyle/>
          <a:p>
            <a:pPr algn="just"/>
            <a:r>
              <a:rPr kumimoji="1" lang="ja-JP" altLang="en-US" sz="700">
                <a:latin typeface="Meiryo UI" panose="020B0604030504040204" pitchFamily="50" charset="-128"/>
                <a:ea typeface="Meiryo UI" panose="020B0604030504040204" pitchFamily="50" charset="-128"/>
              </a:rPr>
              <a:t>内閣府特命担当大臣</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消費者及び食品安全</a:t>
            </a:r>
            <a:r>
              <a:rPr kumimoji="1" lang="en-US" altLang="ja-JP" sz="700">
                <a:latin typeface="Meiryo UI" panose="020B0604030504040204" pitchFamily="50" charset="-128"/>
                <a:ea typeface="Meiryo UI" panose="020B0604030504040204" pitchFamily="50" charset="-128"/>
              </a:rPr>
              <a:t>)</a:t>
            </a:r>
            <a:r>
              <a:rPr kumimoji="1" lang="ja-JP" altLang="en-US" sz="700">
                <a:latin typeface="Meiryo UI" panose="020B0604030504040204" pitchFamily="50" charset="-128"/>
                <a:ea typeface="Meiryo UI" panose="020B0604030504040204" pitchFamily="50" charset="-128"/>
              </a:rPr>
              <a:t> 賞作品</a:t>
            </a:r>
            <a:r>
              <a:rPr kumimoji="1" lang="en-US" altLang="ja-JP" sz="700">
                <a:latin typeface="Meiryo UI" panose="020B0604030504040204" pitchFamily="50" charset="-128"/>
                <a:ea typeface="Meiryo UI" panose="020B0604030504040204" pitchFamily="50" charset="-128"/>
              </a:rPr>
              <a:t>(2024</a:t>
            </a:r>
            <a:r>
              <a:rPr kumimoji="1" lang="ja-JP" altLang="en-US" sz="700">
                <a:latin typeface="Meiryo UI" panose="020B0604030504040204" pitchFamily="50" charset="-128"/>
                <a:ea typeface="Meiryo UI" panose="020B0604030504040204" pitchFamily="50" charset="-128"/>
              </a:rPr>
              <a:t>年度</a:t>
            </a:r>
            <a:r>
              <a:rPr kumimoji="1" lang="en-US" altLang="ja-JP" sz="700">
                <a:latin typeface="Meiryo UI" panose="020B0604030504040204" pitchFamily="50" charset="-128"/>
                <a:ea typeface="Meiryo UI" panose="020B0604030504040204" pitchFamily="50" charset="-128"/>
              </a:rPr>
              <a:t>)</a:t>
            </a:r>
            <a:endParaRPr kumimoji="1" lang="ja-JP" altLang="en-US" sz="700">
              <a:latin typeface="Meiryo UI" panose="020B0604030504040204" pitchFamily="50" charset="-128"/>
              <a:ea typeface="Meiryo UI" panose="020B0604030504040204" pitchFamily="50" charset="-128"/>
            </a:endParaRPr>
          </a:p>
        </p:txBody>
      </p:sp>
      <p:sp>
        <p:nvSpPr>
          <p:cNvPr id="7" name="スライド番号プレースホルダ 3">
            <a:extLst>
              <a:ext uri="{FF2B5EF4-FFF2-40B4-BE49-F238E27FC236}">
                <a16:creationId xmlns:a16="http://schemas.microsoft.com/office/drawing/2014/main" id="{C0AC24B5-91F2-1479-FDAA-16E873856C36}"/>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14</a:t>
            </a:r>
          </a:p>
        </p:txBody>
      </p:sp>
      <p:cxnSp>
        <p:nvCxnSpPr>
          <p:cNvPr id="8" name="直線コネクタ 7">
            <a:extLst>
              <a:ext uri="{FF2B5EF4-FFF2-40B4-BE49-F238E27FC236}">
                <a16:creationId xmlns:a16="http://schemas.microsoft.com/office/drawing/2014/main" id="{64C67294-E563-BC9C-5253-667ABC90E4E1}"/>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テキスト ボックス 1">
            <a:extLst>
              <a:ext uri="{FF2B5EF4-FFF2-40B4-BE49-F238E27FC236}">
                <a16:creationId xmlns:a16="http://schemas.microsoft.com/office/drawing/2014/main" id="{CE5A18DA-FAE3-1950-28D1-6FD12751519B}"/>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9" name="スライド番号プレースホルダ 3">
            <a:extLst>
              <a:ext uri="{FF2B5EF4-FFF2-40B4-BE49-F238E27FC236}">
                <a16:creationId xmlns:a16="http://schemas.microsoft.com/office/drawing/2014/main" id="{FB374E90-746C-6F24-2FA0-EFD3EA51D3F2}"/>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13</a:t>
            </a:r>
          </a:p>
        </p:txBody>
      </p:sp>
      <p:cxnSp>
        <p:nvCxnSpPr>
          <p:cNvPr id="10" name="直線コネクタ 9">
            <a:extLst>
              <a:ext uri="{FF2B5EF4-FFF2-40B4-BE49-F238E27FC236}">
                <a16:creationId xmlns:a16="http://schemas.microsoft.com/office/drawing/2014/main" id="{36D19B16-78A0-0B0C-651B-6E54865A2843}"/>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12" name="図 11">
            <a:extLst>
              <a:ext uri="{FF2B5EF4-FFF2-40B4-BE49-F238E27FC236}">
                <a16:creationId xmlns:a16="http://schemas.microsoft.com/office/drawing/2014/main" id="{680AA9B2-20B8-258C-F490-8D88BFD6EB8D}"/>
              </a:ext>
            </a:extLst>
          </p:cNvPr>
          <p:cNvPicPr>
            <a:picLocks noChangeAspect="1"/>
          </p:cNvPicPr>
          <p:nvPr/>
        </p:nvPicPr>
        <p:blipFill>
          <a:blip r:embed="rId2"/>
          <a:stretch>
            <a:fillRect/>
          </a:stretch>
        </p:blipFill>
        <p:spPr>
          <a:xfrm>
            <a:off x="5958497" y="3520363"/>
            <a:ext cx="2042160" cy="1341120"/>
          </a:xfrm>
          <a:prstGeom prst="rect">
            <a:avLst/>
          </a:prstGeom>
        </p:spPr>
      </p:pic>
      <p:pic>
        <p:nvPicPr>
          <p:cNvPr id="13" name="図 12">
            <a:extLst>
              <a:ext uri="{FF2B5EF4-FFF2-40B4-BE49-F238E27FC236}">
                <a16:creationId xmlns:a16="http://schemas.microsoft.com/office/drawing/2014/main" id="{F582CC1D-2EFC-A8DE-99FC-9EED35C6E25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64633" y="2870421"/>
            <a:ext cx="1567227" cy="2219706"/>
          </a:xfrm>
          <a:prstGeom prst="rect">
            <a:avLst/>
          </a:prstGeom>
        </p:spPr>
      </p:pic>
      <p:pic>
        <p:nvPicPr>
          <p:cNvPr id="6" name="図 5">
            <a:extLst>
              <a:ext uri="{FF2B5EF4-FFF2-40B4-BE49-F238E27FC236}">
                <a16:creationId xmlns:a16="http://schemas.microsoft.com/office/drawing/2014/main" id="{EEAC41C1-DEEE-1AC0-6B26-C31BFAFFFA06}"/>
              </a:ext>
            </a:extLst>
          </p:cNvPr>
          <p:cNvPicPr>
            <a:picLocks noChangeAspect="1"/>
          </p:cNvPicPr>
          <p:nvPr/>
        </p:nvPicPr>
        <p:blipFill>
          <a:blip r:embed="rId4"/>
          <a:stretch>
            <a:fillRect/>
          </a:stretch>
        </p:blipFill>
        <p:spPr>
          <a:xfrm>
            <a:off x="454541" y="5513718"/>
            <a:ext cx="495675" cy="495675"/>
          </a:xfrm>
          <a:prstGeom prst="rect">
            <a:avLst/>
          </a:prstGeom>
        </p:spPr>
      </p:pic>
      <p:pic>
        <p:nvPicPr>
          <p:cNvPr id="11" name="図 10">
            <a:extLst>
              <a:ext uri="{FF2B5EF4-FFF2-40B4-BE49-F238E27FC236}">
                <a16:creationId xmlns:a16="http://schemas.microsoft.com/office/drawing/2014/main" id="{79FB126A-816B-78AD-7601-D9F2F34BA88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69351" y="5362459"/>
            <a:ext cx="2134943" cy="1387212"/>
          </a:xfrm>
          <a:prstGeom prst="rect">
            <a:avLst/>
          </a:prstGeom>
        </p:spPr>
      </p:pic>
      <p:pic>
        <p:nvPicPr>
          <p:cNvPr id="18" name="図 17">
            <a:extLst>
              <a:ext uri="{FF2B5EF4-FFF2-40B4-BE49-F238E27FC236}">
                <a16:creationId xmlns:a16="http://schemas.microsoft.com/office/drawing/2014/main" id="{A96E405A-B05E-0F5B-89DB-A7BA55A11D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902726" y="5376296"/>
            <a:ext cx="1866625" cy="1365303"/>
          </a:xfrm>
          <a:prstGeom prst="rect">
            <a:avLst/>
          </a:prstGeom>
        </p:spPr>
      </p:pic>
      <p:pic>
        <p:nvPicPr>
          <p:cNvPr id="20" name="図 19">
            <a:extLst>
              <a:ext uri="{FF2B5EF4-FFF2-40B4-BE49-F238E27FC236}">
                <a16:creationId xmlns:a16="http://schemas.microsoft.com/office/drawing/2014/main" id="{12EBD55B-055E-B85C-6AD2-5219431C958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72372" y="3247410"/>
            <a:ext cx="1548039" cy="2197216"/>
          </a:xfrm>
          <a:prstGeom prst="rect">
            <a:avLst/>
          </a:prstGeom>
          <a:ln>
            <a:solidFill>
              <a:schemeClr val="bg1">
                <a:lumMod val="75000"/>
              </a:schemeClr>
            </a:solidFill>
          </a:ln>
        </p:spPr>
      </p:pic>
      <p:sp>
        <p:nvSpPr>
          <p:cNvPr id="17" name="テキスト ボックス 16">
            <a:extLst>
              <a:ext uri="{FF2B5EF4-FFF2-40B4-BE49-F238E27FC236}">
                <a16:creationId xmlns:a16="http://schemas.microsoft.com/office/drawing/2014/main" id="{B8F30400-1C56-5F38-421F-D4E6B027B43E}"/>
              </a:ext>
            </a:extLst>
          </p:cNvPr>
          <p:cNvSpPr txBox="1"/>
          <p:nvPr/>
        </p:nvSpPr>
        <p:spPr>
          <a:xfrm>
            <a:off x="2222812" y="5084581"/>
            <a:ext cx="918104" cy="523220"/>
          </a:xfrm>
          <a:prstGeom prst="rect">
            <a:avLst/>
          </a:prstGeom>
          <a:noFill/>
        </p:spPr>
        <p:txBody>
          <a:bodyPr wrap="square" rtlCol="0">
            <a:spAutoFit/>
          </a:bodyPr>
          <a:lstStyle/>
          <a:p>
            <a:pPr algn="just"/>
            <a:r>
              <a:rPr kumimoji="1" lang="ja-JP" altLang="en-US" sz="700">
                <a:latin typeface="Meiryo UI" panose="020B0604030504040204" pitchFamily="50" charset="-128"/>
                <a:ea typeface="Meiryo UI" panose="020B0604030504040204" pitchFamily="50" charset="-128"/>
              </a:rPr>
              <a:t>事業者や地方公共団体等と連携して、</a:t>
            </a:r>
            <a:r>
              <a:rPr kumimoji="1" lang="en-US" altLang="ja-JP" sz="700">
                <a:latin typeface="Meiryo UI" panose="020B0604030504040204" pitchFamily="50" charset="-128"/>
                <a:ea typeface="Meiryo UI" panose="020B0604030504040204" pitchFamily="50" charset="-128"/>
              </a:rPr>
              <a:t>SNS</a:t>
            </a:r>
            <a:r>
              <a:rPr kumimoji="1" lang="ja-JP" altLang="en-US" sz="700">
                <a:latin typeface="Meiryo UI" panose="020B0604030504040204" pitchFamily="50" charset="-128"/>
                <a:ea typeface="Meiryo UI" panose="020B0604030504040204" pitchFamily="50" charset="-128"/>
              </a:rPr>
              <a:t>を活用した情報発信を実施</a:t>
            </a:r>
          </a:p>
        </p:txBody>
      </p:sp>
      <p:sp>
        <p:nvSpPr>
          <p:cNvPr id="24" name="テキスト ボックス 23">
            <a:extLst>
              <a:ext uri="{FF2B5EF4-FFF2-40B4-BE49-F238E27FC236}">
                <a16:creationId xmlns:a16="http://schemas.microsoft.com/office/drawing/2014/main" id="{80BFFAD9-7D04-B30F-D42C-8213DE80FC57}"/>
              </a:ext>
            </a:extLst>
          </p:cNvPr>
          <p:cNvSpPr txBox="1"/>
          <p:nvPr/>
        </p:nvSpPr>
        <p:spPr>
          <a:xfrm>
            <a:off x="2189504" y="6342120"/>
            <a:ext cx="984721" cy="276999"/>
          </a:xfrm>
          <a:prstGeom prst="rect">
            <a:avLst/>
          </a:prstGeom>
          <a:noFill/>
        </p:spPr>
        <p:txBody>
          <a:bodyPr wrap="square" rtlCol="0">
            <a:spAutoFit/>
          </a:bodyPr>
          <a:lstStyle/>
          <a:p>
            <a:pPr algn="just"/>
            <a:r>
              <a:rPr lang="ja-JP" altLang="en-US" sz="600">
                <a:latin typeface="Meiryo UI" panose="020B0604030504040204" pitchFamily="50" charset="-128"/>
                <a:ea typeface="Meiryo UI" panose="020B0604030504040204" pitchFamily="50" charset="-128"/>
              </a:rPr>
              <a:t>消費者庁公式アカウント</a:t>
            </a:r>
            <a:r>
              <a:rPr lang="en-US" altLang="ja-JP" sz="600">
                <a:latin typeface="Meiryo UI" panose="020B0604030504040204" pitchFamily="50" charset="-128"/>
                <a:ea typeface="Meiryo UI" panose="020B0604030504040204" pitchFamily="50" charset="-128"/>
              </a:rPr>
              <a:t>X</a:t>
            </a:r>
          </a:p>
          <a:p>
            <a:pPr algn="just"/>
            <a:r>
              <a:rPr lang="en-US" altLang="ja-JP" sz="600">
                <a:latin typeface="Meiryo UI" panose="020B0604030504040204" pitchFamily="50" charset="-128"/>
                <a:ea typeface="Meiryo UI" panose="020B0604030504040204" pitchFamily="50" charset="-128"/>
              </a:rPr>
              <a:t>(@caa_nofoodloss)</a:t>
            </a:r>
            <a:endParaRPr kumimoji="1" lang="ja-JP" altLang="en-US" sz="600">
              <a:latin typeface="Meiryo UI" panose="020B0604030504040204" pitchFamily="50" charset="-128"/>
              <a:ea typeface="Meiryo UI" panose="020B0604030504040204" pitchFamily="50" charset="-128"/>
            </a:endParaRPr>
          </a:p>
        </p:txBody>
      </p:sp>
      <p:pic>
        <p:nvPicPr>
          <p:cNvPr id="16" name="図 15" descr="QR コード&#10;&#10;AI によって生成されたコンテンツは間違っている可能性があります。">
            <a:extLst>
              <a:ext uri="{FF2B5EF4-FFF2-40B4-BE49-F238E27FC236}">
                <a16:creationId xmlns:a16="http://schemas.microsoft.com/office/drawing/2014/main" id="{260F33EF-AE9B-3061-03D9-2C396FD2437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293046" y="5852854"/>
            <a:ext cx="496800" cy="496800"/>
          </a:xfrm>
          <a:prstGeom prst="rect">
            <a:avLst/>
          </a:prstGeom>
        </p:spPr>
      </p:pic>
      <p:pic>
        <p:nvPicPr>
          <p:cNvPr id="15" name="図 14">
            <a:extLst>
              <a:ext uri="{FF2B5EF4-FFF2-40B4-BE49-F238E27FC236}">
                <a16:creationId xmlns:a16="http://schemas.microsoft.com/office/drawing/2014/main" id="{D7420C2E-6D2B-114F-8D9A-6BFCE97E5628}"/>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194537" y="4992005"/>
            <a:ext cx="1386736" cy="1655615"/>
          </a:xfrm>
          <a:prstGeom prst="rect">
            <a:avLst/>
          </a:prstGeom>
        </p:spPr>
      </p:pic>
      <p:pic>
        <p:nvPicPr>
          <p:cNvPr id="21" name="図 20" descr="マップ&#10;&#10;AI によって生成されたコンテンツは間違っている可能性があります。">
            <a:extLst>
              <a:ext uri="{FF2B5EF4-FFF2-40B4-BE49-F238E27FC236}">
                <a16:creationId xmlns:a16="http://schemas.microsoft.com/office/drawing/2014/main" id="{DDCBF518-4220-A72F-A033-7973E34CAC0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4506" y="3199972"/>
            <a:ext cx="2381233" cy="1360528"/>
          </a:xfrm>
          <a:prstGeom prst="rect">
            <a:avLst/>
          </a:prstGeom>
        </p:spPr>
      </p:pic>
    </p:spTree>
    <p:extLst>
      <p:ext uri="{BB962C8B-B14F-4D97-AF65-F5344CB8AC3E}">
        <p14:creationId xmlns:p14="http://schemas.microsoft.com/office/powerpoint/2010/main" val="913562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73CF6A8B-D8CE-F8B0-9D97-AA4293AFA2F1}"/>
              </a:ext>
            </a:extLst>
          </p:cNvPr>
          <p:cNvPicPr>
            <a:picLocks noChangeAspect="1"/>
          </p:cNvPicPr>
          <p:nvPr/>
        </p:nvPicPr>
        <p:blipFill>
          <a:blip r:embed="rId3"/>
          <a:stretch>
            <a:fillRect/>
          </a:stretch>
        </p:blipFill>
        <p:spPr>
          <a:xfrm>
            <a:off x="693023" y="3647546"/>
            <a:ext cx="1722120" cy="1226820"/>
          </a:xfrm>
          <a:prstGeom prst="rect">
            <a:avLst/>
          </a:prstGeom>
        </p:spPr>
      </p:pic>
      <p:pic>
        <p:nvPicPr>
          <p:cNvPr id="29" name="図 28">
            <a:extLst>
              <a:ext uri="{FF2B5EF4-FFF2-40B4-BE49-F238E27FC236}">
                <a16:creationId xmlns:a16="http://schemas.microsoft.com/office/drawing/2014/main" id="{BBBA386A-2942-50D0-3A89-E51FF9AADB7C}"/>
              </a:ext>
            </a:extLst>
          </p:cNvPr>
          <p:cNvPicPr>
            <a:picLocks noChangeAspect="1"/>
          </p:cNvPicPr>
          <p:nvPr/>
        </p:nvPicPr>
        <p:blipFill>
          <a:blip r:embed="rId4"/>
          <a:stretch>
            <a:fillRect/>
          </a:stretch>
        </p:blipFill>
        <p:spPr>
          <a:xfrm>
            <a:off x="8645770" y="2760270"/>
            <a:ext cx="1341120" cy="1310640"/>
          </a:xfrm>
          <a:prstGeom prst="rect">
            <a:avLst/>
          </a:prstGeom>
        </p:spPr>
      </p:pic>
      <p:sp>
        <p:nvSpPr>
          <p:cNvPr id="19" name="テキスト ボックス 18">
            <a:extLst>
              <a:ext uri="{FF2B5EF4-FFF2-40B4-BE49-F238E27FC236}">
                <a16:creationId xmlns:a16="http://schemas.microsoft.com/office/drawing/2014/main" id="{C66FE894-0B60-2B7B-23F9-A9E083931DDD}"/>
              </a:ext>
            </a:extLst>
          </p:cNvPr>
          <p:cNvSpPr txBox="1"/>
          <p:nvPr/>
        </p:nvSpPr>
        <p:spPr>
          <a:xfrm>
            <a:off x="5592161" y="827891"/>
            <a:ext cx="2903552" cy="369332"/>
          </a:xfrm>
          <a:prstGeom prst="rect">
            <a:avLst/>
          </a:prstGeom>
          <a:noFill/>
        </p:spPr>
        <p:txBody>
          <a:bodyPr wrap="none" rtlCol="0">
            <a:spAutoFit/>
          </a:bodyPr>
          <a:lstStyle/>
          <a:p>
            <a:pPr algn="just"/>
            <a:r>
              <a:rPr lang="en-US"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Web</a:t>
            </a:r>
            <a:r>
              <a:rPr lang="ja-JP" altLang="ja-JP" sz="1800" b="1" kern="100" spc="-3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サイト</a:t>
            </a:r>
            <a:r>
              <a:rPr lang="ja-JP" altLang="en-US" sz="1800" b="1" kern="100" spc="-3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a:t>
            </a:r>
            <a:r>
              <a:rPr lang="en-US"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SNS</a:t>
            </a:r>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での取組</a:t>
            </a:r>
          </a:p>
        </p:txBody>
      </p:sp>
      <p:sp>
        <p:nvSpPr>
          <p:cNvPr id="38" name="テキスト ボックス 37">
            <a:extLst>
              <a:ext uri="{FF2B5EF4-FFF2-40B4-BE49-F238E27FC236}">
                <a16:creationId xmlns:a16="http://schemas.microsoft.com/office/drawing/2014/main" id="{F64876FA-D4DC-8433-BA5A-B629EF487AB0}"/>
              </a:ext>
            </a:extLst>
          </p:cNvPr>
          <p:cNvSpPr txBox="1"/>
          <p:nvPr/>
        </p:nvSpPr>
        <p:spPr>
          <a:xfrm>
            <a:off x="597542" y="1666087"/>
            <a:ext cx="4644414" cy="646331"/>
          </a:xfrm>
          <a:prstGeom prst="rect">
            <a:avLst/>
          </a:prstGeom>
          <a:noFill/>
        </p:spPr>
        <p:txBody>
          <a:bodyPr wrap="square" rtlCol="0">
            <a:spAutoFit/>
          </a:bodyPr>
          <a:lstStyle/>
          <a:p>
            <a:pPr algn="just"/>
            <a:r>
              <a:rPr lang="ja-JP" altLang="ja-JP" sz="1800" b="1" kern="100" spc="200">
                <a:solidFill>
                  <a:schemeClr val="accent6"/>
                </a:solidFill>
                <a:effectLst/>
                <a:latin typeface="Meiryo UI" panose="020B0604030504040204" pitchFamily="34" charset="-128"/>
                <a:ea typeface="Meiryo UI" panose="020B0604030504040204" pitchFamily="34" charset="-128"/>
                <a:cs typeface="Times New Roman" panose="02020603050405020304" pitchFamily="18" charset="0"/>
              </a:rPr>
              <a:t>スーパーマーケット</a:t>
            </a:r>
            <a:r>
              <a:rPr lang="ja-JP" altLang="en-US" sz="1800" b="1" kern="100" spc="200">
                <a:solidFill>
                  <a:schemeClr val="accent6"/>
                </a:solidFill>
                <a:effectLst/>
                <a:latin typeface="Meiryo UI" panose="020B0604030504040204" pitchFamily="34" charset="-128"/>
                <a:ea typeface="Meiryo UI" panose="020B0604030504040204" pitchFamily="34" charset="-128"/>
                <a:cs typeface="Times New Roman" panose="02020603050405020304" pitchFamily="18" charset="0"/>
              </a:rPr>
              <a:t>やコンビニエンスストア</a:t>
            </a:r>
            <a:endParaRPr lang="en-US" altLang="ja-JP" sz="1800" b="1" kern="100" spc="200">
              <a:solidFill>
                <a:schemeClr val="accent6"/>
              </a:solidFill>
              <a:effectLst/>
              <a:latin typeface="Meiryo UI" panose="020B0604030504040204" pitchFamily="34" charset="-128"/>
              <a:ea typeface="Meiryo UI" panose="020B0604030504040204" pitchFamily="34" charset="-128"/>
              <a:cs typeface="Times New Roman" panose="02020603050405020304" pitchFamily="18" charset="0"/>
            </a:endParaRPr>
          </a:p>
          <a:p>
            <a:pPr algn="just"/>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等の売り場での取組</a:t>
            </a:r>
          </a:p>
        </p:txBody>
      </p:sp>
      <p:sp>
        <p:nvSpPr>
          <p:cNvPr id="40" name="テキスト ボックス 39">
            <a:extLst>
              <a:ext uri="{FF2B5EF4-FFF2-40B4-BE49-F238E27FC236}">
                <a16:creationId xmlns:a16="http://schemas.microsoft.com/office/drawing/2014/main" id="{FD2900F7-A3E6-02A0-0915-D1768B70E959}"/>
              </a:ext>
            </a:extLst>
          </p:cNvPr>
          <p:cNvSpPr txBox="1"/>
          <p:nvPr/>
        </p:nvSpPr>
        <p:spPr>
          <a:xfrm>
            <a:off x="325637" y="5120202"/>
            <a:ext cx="3896200" cy="369332"/>
          </a:xfrm>
          <a:prstGeom prst="rect">
            <a:avLst/>
          </a:prstGeom>
          <a:noFill/>
        </p:spPr>
        <p:txBody>
          <a:bodyPr wrap="square" rtlCol="0">
            <a:spAutoFit/>
          </a:bodyPr>
          <a:lstStyle/>
          <a:p>
            <a:pPr algn="just"/>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冊子</a:t>
            </a:r>
            <a:r>
              <a:rPr lang="ja-JP" altLang="en-US"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等の</a:t>
            </a:r>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啓発</a:t>
            </a:r>
            <a:r>
              <a:rPr lang="ja-JP" altLang="en-US"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資材</a:t>
            </a:r>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による取組</a:t>
            </a:r>
          </a:p>
        </p:txBody>
      </p:sp>
      <p:sp>
        <p:nvSpPr>
          <p:cNvPr id="41" name="テキスト ボックス 40">
            <a:extLst>
              <a:ext uri="{FF2B5EF4-FFF2-40B4-BE49-F238E27FC236}">
                <a16:creationId xmlns:a16="http://schemas.microsoft.com/office/drawing/2014/main" id="{BC6EB025-4FAF-ABC5-1085-FB7D3C49A20F}"/>
              </a:ext>
            </a:extLst>
          </p:cNvPr>
          <p:cNvSpPr txBox="1"/>
          <p:nvPr/>
        </p:nvSpPr>
        <p:spPr>
          <a:xfrm>
            <a:off x="5573477" y="4541093"/>
            <a:ext cx="4753937" cy="369332"/>
          </a:xfrm>
          <a:prstGeom prst="rect">
            <a:avLst/>
          </a:prstGeom>
          <a:noFill/>
        </p:spPr>
        <p:txBody>
          <a:bodyPr wrap="square" rtlCol="0">
            <a:spAutoFit/>
          </a:bodyPr>
          <a:lstStyle/>
          <a:p>
            <a:pPr algn="just"/>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ポスター等</a:t>
            </a:r>
            <a:r>
              <a:rPr lang="ja-JP" altLang="en-US"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の</a:t>
            </a:r>
            <a:r>
              <a:rPr lang="ja-JP" altLang="ja-JP" sz="1800" b="1" kern="100">
                <a:solidFill>
                  <a:schemeClr val="accent6"/>
                </a:solidFill>
                <a:effectLst/>
                <a:latin typeface="Meiryo" panose="020B0604030504040204" pitchFamily="34" charset="-128"/>
                <a:ea typeface="Meiryo" panose="020B0604030504040204" pitchFamily="34" charset="-128"/>
                <a:cs typeface="Times New Roman" panose="02020603050405020304" pitchFamily="18" charset="0"/>
              </a:rPr>
              <a:t>啓発資材による取組</a:t>
            </a:r>
          </a:p>
        </p:txBody>
      </p:sp>
      <p:sp>
        <p:nvSpPr>
          <p:cNvPr id="49" name="テキスト ボックス 48">
            <a:extLst>
              <a:ext uri="{FF2B5EF4-FFF2-40B4-BE49-F238E27FC236}">
                <a16:creationId xmlns:a16="http://schemas.microsoft.com/office/drawing/2014/main" id="{FB7C2CF4-70E4-B9A4-C400-C7495B0ABC74}"/>
              </a:ext>
            </a:extLst>
          </p:cNvPr>
          <p:cNvSpPr txBox="1"/>
          <p:nvPr/>
        </p:nvSpPr>
        <p:spPr>
          <a:xfrm>
            <a:off x="5602793" y="4081107"/>
            <a:ext cx="949205"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出典：</a:t>
            </a:r>
            <a:r>
              <a:rPr lang="en-US" altLang="ja-JP" sz="700" err="1">
                <a:latin typeface="Meiryo UI" panose="020B0604030504040204" pitchFamily="50" charset="-128"/>
                <a:ea typeface="Meiryo UI" panose="020B0604030504040204" pitchFamily="50" charset="-128"/>
              </a:rPr>
              <a:t>cookpad</a:t>
            </a:r>
            <a:endParaRPr kumimoji="1" lang="ja-JP" altLang="en-US" sz="70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DFACA5EE-B259-87CA-3151-B78A915B7CD5}"/>
              </a:ext>
            </a:extLst>
          </p:cNvPr>
          <p:cNvSpPr txBox="1"/>
          <p:nvPr/>
        </p:nvSpPr>
        <p:spPr>
          <a:xfrm>
            <a:off x="601812" y="3447864"/>
            <a:ext cx="2133600" cy="200055"/>
          </a:xfrm>
          <a:prstGeom prst="rect">
            <a:avLst/>
          </a:prstGeom>
          <a:noFill/>
        </p:spPr>
        <p:txBody>
          <a:bodyPr wrap="square" rtlCol="0">
            <a:spAutoFit/>
          </a:bodyPr>
          <a:lstStyle/>
          <a:p>
            <a:pPr marL="263525" indent="-263525"/>
            <a:r>
              <a:rPr kumimoji="1" lang="ja-JP" altLang="en-US" sz="700">
                <a:latin typeface="Meiryo UI" panose="020B0604030504040204" pitchFamily="50" charset="-128"/>
                <a:ea typeface="Meiryo UI" panose="020B0604030504040204" pitchFamily="50" charset="-128"/>
              </a:rPr>
              <a:t>出典：一般社団法人日本フランチャイズチェーン協会</a:t>
            </a:r>
          </a:p>
        </p:txBody>
      </p:sp>
      <p:sp>
        <p:nvSpPr>
          <p:cNvPr id="10" name="テキスト ボックス 9">
            <a:extLst>
              <a:ext uri="{FF2B5EF4-FFF2-40B4-BE49-F238E27FC236}">
                <a16:creationId xmlns:a16="http://schemas.microsoft.com/office/drawing/2014/main" id="{5E0D0BC3-BFBA-4715-69D3-831E91219BEB}"/>
              </a:ext>
            </a:extLst>
          </p:cNvPr>
          <p:cNvSpPr txBox="1"/>
          <p:nvPr/>
        </p:nvSpPr>
        <p:spPr>
          <a:xfrm>
            <a:off x="3358679" y="4450429"/>
            <a:ext cx="857367"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てまえどりポスター</a:t>
            </a:r>
            <a:endParaRPr kumimoji="1" lang="ja-JP" altLang="en-US" sz="70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004AAAF-09A0-BFB2-C1FA-C1F1615355B6}"/>
              </a:ext>
            </a:extLst>
          </p:cNvPr>
          <p:cNvSpPr txBox="1"/>
          <p:nvPr/>
        </p:nvSpPr>
        <p:spPr>
          <a:xfrm>
            <a:off x="615266" y="4877660"/>
            <a:ext cx="1416202"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デスクマット型ポスター</a:t>
            </a:r>
            <a:endParaRPr kumimoji="1" lang="ja-JP" altLang="en-US" sz="700">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88008C8F-305E-DF79-62B0-3F17D7E4179B}"/>
              </a:ext>
            </a:extLst>
          </p:cNvPr>
          <p:cNvSpPr txBox="1"/>
          <p:nvPr/>
        </p:nvSpPr>
        <p:spPr>
          <a:xfrm>
            <a:off x="5592161" y="2659396"/>
            <a:ext cx="1589373"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特設サイト「めざせ！食品ロス・ゼロ」</a:t>
            </a:r>
          </a:p>
        </p:txBody>
      </p:sp>
      <p:sp>
        <p:nvSpPr>
          <p:cNvPr id="21" name="テキスト ボックス 20">
            <a:extLst>
              <a:ext uri="{FF2B5EF4-FFF2-40B4-BE49-F238E27FC236}">
                <a16:creationId xmlns:a16="http://schemas.microsoft.com/office/drawing/2014/main" id="{824BD5E3-0864-7CF1-1AB8-225DB00A0070}"/>
              </a:ext>
            </a:extLst>
          </p:cNvPr>
          <p:cNvSpPr txBox="1"/>
          <p:nvPr/>
        </p:nvSpPr>
        <p:spPr>
          <a:xfrm>
            <a:off x="8802475" y="4066887"/>
            <a:ext cx="1142285" cy="307777"/>
          </a:xfrm>
          <a:prstGeom prst="rect">
            <a:avLst/>
          </a:prstGeom>
          <a:noFill/>
        </p:spPr>
        <p:txBody>
          <a:bodyPr wrap="square" rtlCol="0">
            <a:spAutoFit/>
          </a:bodyPr>
          <a:lstStyle/>
          <a:p>
            <a:pPr algn="just"/>
            <a:r>
              <a:rPr lang="ja-JP" altLang="en-US" sz="700">
                <a:latin typeface="Meiryo UI" panose="020B0604030504040204" pitchFamily="50" charset="-128"/>
                <a:ea typeface="Meiryo UI" panose="020B0604030504040204" pitchFamily="50" charset="-128"/>
              </a:rPr>
              <a:t>消費者庁公式アカウント</a:t>
            </a:r>
            <a:r>
              <a:rPr lang="en-US" altLang="ja-JP" sz="700">
                <a:latin typeface="Meiryo UI" panose="020B0604030504040204" pitchFamily="50" charset="-128"/>
                <a:ea typeface="Meiryo UI" panose="020B0604030504040204" pitchFamily="50" charset="-128"/>
              </a:rPr>
              <a:t>X</a:t>
            </a:r>
          </a:p>
          <a:p>
            <a:pPr algn="just"/>
            <a:r>
              <a:rPr lang="en-US" altLang="ja-JP" sz="700">
                <a:latin typeface="Meiryo UI" panose="020B0604030504040204" pitchFamily="50" charset="-128"/>
                <a:ea typeface="Meiryo UI" panose="020B0604030504040204" pitchFamily="50" charset="-128"/>
              </a:rPr>
              <a:t>(@caa_nofoodloss)</a:t>
            </a:r>
            <a:endParaRPr kumimoji="1" lang="ja-JP" altLang="en-US" sz="70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F2024C65-B022-F7F7-D981-505BFF5D577B}"/>
              </a:ext>
            </a:extLst>
          </p:cNvPr>
          <p:cNvSpPr txBox="1"/>
          <p:nvPr/>
        </p:nvSpPr>
        <p:spPr>
          <a:xfrm>
            <a:off x="330620" y="6944968"/>
            <a:ext cx="1103759"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啓発用絵本</a:t>
            </a:r>
          </a:p>
        </p:txBody>
      </p:sp>
      <p:sp>
        <p:nvSpPr>
          <p:cNvPr id="23" name="テキスト ボックス 22">
            <a:extLst>
              <a:ext uri="{FF2B5EF4-FFF2-40B4-BE49-F238E27FC236}">
                <a16:creationId xmlns:a16="http://schemas.microsoft.com/office/drawing/2014/main" id="{4036923E-7B9E-B2DC-EC5A-CDDA8C837218}"/>
              </a:ext>
            </a:extLst>
          </p:cNvPr>
          <p:cNvSpPr txBox="1"/>
          <p:nvPr/>
        </p:nvSpPr>
        <p:spPr>
          <a:xfrm>
            <a:off x="1677035" y="6944969"/>
            <a:ext cx="1041596"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啓発用冊子</a:t>
            </a:r>
          </a:p>
        </p:txBody>
      </p:sp>
      <p:sp>
        <p:nvSpPr>
          <p:cNvPr id="24" name="テキスト ボックス 23">
            <a:extLst>
              <a:ext uri="{FF2B5EF4-FFF2-40B4-BE49-F238E27FC236}">
                <a16:creationId xmlns:a16="http://schemas.microsoft.com/office/drawing/2014/main" id="{CADF505B-E879-3B1B-3039-E38568BDC301}"/>
              </a:ext>
            </a:extLst>
          </p:cNvPr>
          <p:cNvSpPr txBox="1"/>
          <p:nvPr/>
        </p:nvSpPr>
        <p:spPr>
          <a:xfrm>
            <a:off x="2840762" y="6944970"/>
            <a:ext cx="946601"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ガイドブック</a:t>
            </a:r>
            <a:endParaRPr kumimoji="1" lang="ja-JP" altLang="en-US" sz="700">
              <a:latin typeface="Meiryo UI" panose="020B0604030504040204" pitchFamily="50" charset="-128"/>
              <a:ea typeface="Meiryo UI" panose="020B0604030504040204" pitchFamily="50" charset="-128"/>
            </a:endParaRPr>
          </a:p>
        </p:txBody>
      </p:sp>
      <p:sp>
        <p:nvSpPr>
          <p:cNvPr id="25" name="テキスト ボックス 24">
            <a:extLst>
              <a:ext uri="{FF2B5EF4-FFF2-40B4-BE49-F238E27FC236}">
                <a16:creationId xmlns:a16="http://schemas.microsoft.com/office/drawing/2014/main" id="{2360FA47-8FE8-F7C2-60F0-2D8AD87DB0F4}"/>
              </a:ext>
            </a:extLst>
          </p:cNvPr>
          <p:cNvSpPr txBox="1"/>
          <p:nvPr/>
        </p:nvSpPr>
        <p:spPr>
          <a:xfrm>
            <a:off x="6817454" y="6505395"/>
            <a:ext cx="941010" cy="200055"/>
          </a:xfrm>
          <a:prstGeom prst="rect">
            <a:avLst/>
          </a:prstGeom>
          <a:noFill/>
        </p:spPr>
        <p:txBody>
          <a:bodyPr wrap="square" rtlCol="0">
            <a:spAutoFit/>
          </a:bodyPr>
          <a:lstStyle/>
          <a:p>
            <a:r>
              <a:rPr lang="ja-JP" altLang="en-US" sz="700">
                <a:latin typeface="Meiryo UI" panose="020B0604030504040204" pitchFamily="50" charset="-128"/>
                <a:ea typeface="Meiryo UI" panose="020B0604030504040204" pitchFamily="50" charset="-128"/>
              </a:rPr>
              <a:t>ポスター</a:t>
            </a:r>
            <a:endParaRPr kumimoji="1" lang="ja-JP" altLang="en-US" sz="700">
              <a:latin typeface="Meiryo UI" panose="020B0604030504040204" pitchFamily="50" charset="-128"/>
              <a:ea typeface="Meiryo UI" panose="020B0604030504040204" pitchFamily="50" charset="-128"/>
            </a:endParaRPr>
          </a:p>
        </p:txBody>
      </p:sp>
      <p:sp>
        <p:nvSpPr>
          <p:cNvPr id="26" name="テキスト ボックス 25">
            <a:extLst>
              <a:ext uri="{FF2B5EF4-FFF2-40B4-BE49-F238E27FC236}">
                <a16:creationId xmlns:a16="http://schemas.microsoft.com/office/drawing/2014/main" id="{E976B102-B546-831F-1490-35ED72FF28FD}"/>
              </a:ext>
            </a:extLst>
          </p:cNvPr>
          <p:cNvSpPr txBox="1"/>
          <p:nvPr/>
        </p:nvSpPr>
        <p:spPr>
          <a:xfrm>
            <a:off x="5603850" y="6485135"/>
            <a:ext cx="979208"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パンフレット</a:t>
            </a:r>
          </a:p>
        </p:txBody>
      </p:sp>
      <p:sp>
        <p:nvSpPr>
          <p:cNvPr id="27" name="テキスト ボックス 26">
            <a:extLst>
              <a:ext uri="{FF2B5EF4-FFF2-40B4-BE49-F238E27FC236}">
                <a16:creationId xmlns:a16="http://schemas.microsoft.com/office/drawing/2014/main" id="{71058927-257E-D1F4-2FDF-08239D564B1A}"/>
              </a:ext>
            </a:extLst>
          </p:cNvPr>
          <p:cNvSpPr txBox="1"/>
          <p:nvPr/>
        </p:nvSpPr>
        <p:spPr>
          <a:xfrm>
            <a:off x="8043441" y="6933831"/>
            <a:ext cx="1955414" cy="200055"/>
          </a:xfrm>
          <a:prstGeom prst="rect">
            <a:avLst/>
          </a:prstGeom>
          <a:noFill/>
        </p:spPr>
        <p:txBody>
          <a:bodyPr wrap="square" rtlCol="0">
            <a:spAutoFit/>
          </a:bodyPr>
          <a:lstStyle/>
          <a:p>
            <a:r>
              <a:rPr kumimoji="1" lang="ja-JP" altLang="en-US" sz="700">
                <a:latin typeface="Meiryo UI" panose="020B0604030504040204" pitchFamily="50" charset="-128"/>
                <a:ea typeface="Meiryo UI" panose="020B0604030504040204" pitchFamily="50" charset="-128"/>
              </a:rPr>
              <a:t>啓発用三角柱</a:t>
            </a:r>
          </a:p>
        </p:txBody>
      </p:sp>
      <p:sp>
        <p:nvSpPr>
          <p:cNvPr id="4" name="スライド番号プレースホルダ 3">
            <a:extLst>
              <a:ext uri="{FF2B5EF4-FFF2-40B4-BE49-F238E27FC236}">
                <a16:creationId xmlns:a16="http://schemas.microsoft.com/office/drawing/2014/main" id="{3654862B-2F74-812F-8AD4-50252EA5F428}"/>
              </a:ext>
            </a:extLst>
          </p:cNvPr>
          <p:cNvSpPr txBox="1">
            <a:spLocks noGrp="1"/>
          </p:cNvSpPr>
          <p:nvPr/>
        </p:nvSpPr>
        <p:spPr bwMode="auto">
          <a:xfrm>
            <a:off x="10254054" y="7150555"/>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16</a:t>
            </a:r>
          </a:p>
        </p:txBody>
      </p:sp>
      <p:cxnSp>
        <p:nvCxnSpPr>
          <p:cNvPr id="8" name="直線コネクタ 7">
            <a:extLst>
              <a:ext uri="{FF2B5EF4-FFF2-40B4-BE49-F238E27FC236}">
                <a16:creationId xmlns:a16="http://schemas.microsoft.com/office/drawing/2014/main" id="{49794D28-E392-A8E6-E49E-88E949804E2D}"/>
              </a:ext>
            </a:extLst>
          </p:cNvPr>
          <p:cNvCxnSpPr>
            <a:cxnSpLocks/>
          </p:cNvCxnSpPr>
          <p:nvPr/>
        </p:nvCxnSpPr>
        <p:spPr bwMode="auto">
          <a:xfrm>
            <a:off x="10242550" y="7353756"/>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6" name="テキスト ボックス 15">
            <a:extLst>
              <a:ext uri="{FF2B5EF4-FFF2-40B4-BE49-F238E27FC236}">
                <a16:creationId xmlns:a16="http://schemas.microsoft.com/office/drawing/2014/main" id="{A25D6CB0-BBFC-20C7-BFD3-DE0394999BB3}"/>
              </a:ext>
            </a:extLst>
          </p:cNvPr>
          <p:cNvSpPr txBox="1"/>
          <p:nvPr/>
        </p:nvSpPr>
        <p:spPr>
          <a:xfrm>
            <a:off x="587119" y="325380"/>
            <a:ext cx="5358674" cy="1261884"/>
          </a:xfrm>
          <a:prstGeom prst="rect">
            <a:avLst/>
          </a:prstGeom>
          <a:noFill/>
        </p:spPr>
        <p:txBody>
          <a:bodyPr wrap="square" rtlCol="0">
            <a:spAutoFit/>
          </a:bodyPr>
          <a:lstStyle/>
          <a:p>
            <a:r>
              <a:rPr lang="ja-JP" altLang="ja-JP" sz="3800" b="1" kern="100">
                <a:solidFill>
                  <a:srgbClr val="F79646"/>
                </a:solidFill>
                <a:effectLst/>
                <a:latin typeface="Meiryo UI" panose="020B0604030504040204" pitchFamily="50" charset="-128"/>
                <a:ea typeface="Meiryo UI" panose="020B0604030504040204" pitchFamily="50" charset="-128"/>
                <a:cs typeface="Times New Roman" panose="02020603050405020304" pitchFamily="18" charset="0"/>
              </a:rPr>
              <a:t>食品ロス削減</a:t>
            </a:r>
            <a:r>
              <a:rPr lang="ja-JP" altLang="en-US" sz="3800" b="1" kern="100">
                <a:solidFill>
                  <a:srgbClr val="F79646"/>
                </a:solidFill>
                <a:effectLst/>
                <a:latin typeface="Meiryo UI" panose="020B0604030504040204" pitchFamily="50" charset="-128"/>
                <a:ea typeface="Meiryo UI" panose="020B0604030504040204" pitchFamily="50" charset="-128"/>
                <a:cs typeface="Times New Roman" panose="02020603050405020304" pitchFamily="18" charset="0"/>
              </a:rPr>
              <a:t>に向けた</a:t>
            </a:r>
            <a:endParaRPr lang="en-US" altLang="ja-JP" sz="3800" b="1" kern="100">
              <a:solidFill>
                <a:srgbClr val="F79646"/>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3800" b="1" kern="100">
                <a:solidFill>
                  <a:srgbClr val="F79646"/>
                </a:solidFill>
                <a:effectLst/>
                <a:latin typeface="Meiryo UI" panose="020B0604030504040204" pitchFamily="50" charset="-128"/>
                <a:ea typeface="Meiryo UI" panose="020B0604030504040204" pitchFamily="50" charset="-128"/>
                <a:cs typeface="Times New Roman" panose="02020603050405020304" pitchFamily="18" charset="0"/>
              </a:rPr>
              <a:t>消費者庁での取組</a:t>
            </a:r>
            <a:endParaRPr lang="ja-JP" altLang="ja-JP" sz="2800" b="1" kern="100">
              <a:solidFill>
                <a:srgbClr val="F79646"/>
              </a:solidFill>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3" name="正方形/長方形 2">
            <a:extLst>
              <a:ext uri="{FF2B5EF4-FFF2-40B4-BE49-F238E27FC236}">
                <a16:creationId xmlns:a16="http://schemas.microsoft.com/office/drawing/2014/main" id="{2C4DB791-BEE6-FCCB-C28B-748092182E78}"/>
              </a:ext>
            </a:extLst>
          </p:cNvPr>
          <p:cNvSpPr/>
          <p:nvPr/>
        </p:nvSpPr>
        <p:spPr bwMode="auto">
          <a:xfrm>
            <a:off x="698060" y="3658470"/>
            <a:ext cx="1712046" cy="1212998"/>
          </a:xfrm>
          <a:prstGeom prst="rect">
            <a:avLst/>
          </a:prstGeom>
          <a:noFill/>
          <a:ln w="317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28" name="テキスト ボックス 27">
            <a:extLst>
              <a:ext uri="{FF2B5EF4-FFF2-40B4-BE49-F238E27FC236}">
                <a16:creationId xmlns:a16="http://schemas.microsoft.com/office/drawing/2014/main" id="{FD17F46B-7344-B140-0EF3-59855AB22CF8}"/>
              </a:ext>
            </a:extLst>
          </p:cNvPr>
          <p:cNvSpPr txBox="1"/>
          <p:nvPr/>
        </p:nvSpPr>
        <p:spPr>
          <a:xfrm>
            <a:off x="5602793" y="540497"/>
            <a:ext cx="3108543" cy="276999"/>
          </a:xfrm>
          <a:prstGeom prst="rect">
            <a:avLst/>
          </a:prstGeom>
          <a:noFill/>
        </p:spPr>
        <p:txBody>
          <a:bodyPr wrap="none" rtlCol="0">
            <a:spAutoFit/>
          </a:bodyPr>
          <a:lstStyle/>
          <a:p>
            <a:pPr algn="just"/>
            <a:r>
              <a:rPr lang="ja-JP" altLang="en-US" sz="1200" kern="100">
                <a:effectLst/>
                <a:latin typeface="Meiryo" panose="020B0604030504040204" pitchFamily="34" charset="-128"/>
                <a:ea typeface="Meiryo" panose="020B0604030504040204" pitchFamily="34" charset="-128"/>
                <a:cs typeface="Times New Roman" panose="02020603050405020304" pitchFamily="18" charset="0"/>
              </a:rPr>
              <a:t>以下の取組を参考に活動してみましょう！</a:t>
            </a:r>
            <a:endParaRPr lang="ja-JP" altLang="ja-JP" sz="1200" kern="100">
              <a:effectLst/>
              <a:latin typeface="Meiryo" panose="020B0604030504040204" pitchFamily="34" charset="-128"/>
              <a:ea typeface="Meiryo" panose="020B0604030504040204" pitchFamily="34" charset="-128"/>
              <a:cs typeface="Times New Roman" panose="02020603050405020304" pitchFamily="18" charset="0"/>
            </a:endParaRPr>
          </a:p>
        </p:txBody>
      </p:sp>
      <p:sp>
        <p:nvSpPr>
          <p:cNvPr id="30" name="円形吹き出し 29">
            <a:extLst>
              <a:ext uri="{FF2B5EF4-FFF2-40B4-BE49-F238E27FC236}">
                <a16:creationId xmlns:a16="http://schemas.microsoft.com/office/drawing/2014/main" id="{38DE594B-992B-7136-D3A2-D16EA7730C63}"/>
              </a:ext>
            </a:extLst>
          </p:cNvPr>
          <p:cNvSpPr/>
          <p:nvPr/>
        </p:nvSpPr>
        <p:spPr bwMode="auto">
          <a:xfrm>
            <a:off x="8393229" y="1478274"/>
            <a:ext cx="1812808" cy="1044000"/>
          </a:xfrm>
          <a:prstGeom prst="wedgeEllipseCallout">
            <a:avLst>
              <a:gd name="adj1" fmla="val -108"/>
              <a:gd name="adj2" fmla="val 71243"/>
            </a:avLst>
          </a:prstGeom>
          <a:noFill/>
          <a:ln w="222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a:ln>
                <a:noFill/>
              </a:ln>
              <a:solidFill>
                <a:schemeClr val="tx1"/>
              </a:solidFill>
              <a:effectLst/>
              <a:latin typeface="ＭＳ Ｐゴシック" pitchFamily="50" charset="-128"/>
              <a:ea typeface="ＭＳ Ｐゴシック" pitchFamily="50" charset="-128"/>
            </a:endParaRPr>
          </a:p>
        </p:txBody>
      </p:sp>
      <p:sp>
        <p:nvSpPr>
          <p:cNvPr id="9" name="テキスト ボックス 8">
            <a:extLst>
              <a:ext uri="{FF2B5EF4-FFF2-40B4-BE49-F238E27FC236}">
                <a16:creationId xmlns:a16="http://schemas.microsoft.com/office/drawing/2014/main" id="{2769E40D-53A2-815C-079E-533EEEB3A740}"/>
              </a:ext>
            </a:extLst>
          </p:cNvPr>
          <p:cNvSpPr txBox="1"/>
          <p:nvPr/>
        </p:nvSpPr>
        <p:spPr>
          <a:xfrm>
            <a:off x="8601574" y="1627575"/>
            <a:ext cx="1640976" cy="765594"/>
          </a:xfrm>
          <a:prstGeom prst="rect">
            <a:avLst/>
          </a:prstGeom>
          <a:noFill/>
        </p:spPr>
        <p:txBody>
          <a:bodyPr wrap="square" rtlCol="0">
            <a:spAutoFit/>
          </a:bodyPr>
          <a:lstStyle/>
          <a:p>
            <a:r>
              <a:rPr kumimoji="1" lang="en-US" altLang="ja-JP" sz="1000">
                <a:latin typeface="Meiryo" panose="020B0604030504040204" pitchFamily="34" charset="-128"/>
                <a:ea typeface="Meiryo" panose="020B0604030504040204" pitchFamily="34" charset="-128"/>
              </a:rPr>
              <a:t>#</a:t>
            </a:r>
            <a:r>
              <a:rPr kumimoji="1" lang="ja-JP" altLang="en-US" sz="1000">
                <a:latin typeface="Meiryo" panose="020B0604030504040204" pitchFamily="34" charset="-128"/>
                <a:ea typeface="Meiryo" panose="020B0604030504040204" pitchFamily="34" charset="-128"/>
              </a:rPr>
              <a:t>食品ロス削減</a:t>
            </a:r>
            <a:endParaRPr kumimoji="1" lang="en-US" altLang="ja-JP" sz="1000">
              <a:latin typeface="Meiryo" panose="020B0604030504040204" pitchFamily="34" charset="-128"/>
              <a:ea typeface="Meiryo" panose="020B0604030504040204" pitchFamily="34" charset="-128"/>
            </a:endParaRPr>
          </a:p>
          <a:p>
            <a:r>
              <a:rPr kumimoji="1" lang="en-US" altLang="ja-JP" sz="1000">
                <a:latin typeface="Meiryo" panose="020B0604030504040204" pitchFamily="34" charset="-128"/>
                <a:ea typeface="Meiryo" panose="020B0604030504040204" pitchFamily="34" charset="-128"/>
              </a:rPr>
              <a:t>#</a:t>
            </a:r>
            <a:r>
              <a:rPr kumimoji="1" lang="ja-JP" altLang="en-US" sz="1000">
                <a:latin typeface="Meiryo" panose="020B0604030504040204" pitchFamily="34" charset="-128"/>
                <a:ea typeface="Meiryo" panose="020B0604030504040204" pitchFamily="34" charset="-128"/>
              </a:rPr>
              <a:t>食品ロス削減月間</a:t>
            </a:r>
            <a:endParaRPr kumimoji="1" lang="en-US" altLang="ja-JP" sz="1000">
              <a:latin typeface="Meiryo" panose="020B0604030504040204" pitchFamily="34" charset="-128"/>
              <a:ea typeface="Meiryo" panose="020B0604030504040204" pitchFamily="34" charset="-128"/>
            </a:endParaRPr>
          </a:p>
          <a:p>
            <a:r>
              <a:rPr kumimoji="1" lang="en-US" altLang="ja-JP" sz="1000">
                <a:latin typeface="Meiryo" panose="020B0604030504040204" pitchFamily="34" charset="-128"/>
                <a:ea typeface="Meiryo" panose="020B0604030504040204" pitchFamily="34" charset="-128"/>
              </a:rPr>
              <a:t>#</a:t>
            </a:r>
            <a:r>
              <a:rPr kumimoji="1" lang="ja-JP" altLang="en-US" sz="1000">
                <a:latin typeface="Meiryo" panose="020B0604030504040204" pitchFamily="34" charset="-128"/>
                <a:ea typeface="Meiryo" panose="020B0604030504040204" pitchFamily="34" charset="-128"/>
              </a:rPr>
              <a:t>食品ロス削減の日</a:t>
            </a:r>
            <a:endParaRPr kumimoji="1" lang="en-US" altLang="ja-JP" sz="1000">
              <a:latin typeface="Meiryo" panose="020B0604030504040204" pitchFamily="34" charset="-128"/>
              <a:ea typeface="Meiryo" panose="020B0604030504040204" pitchFamily="34" charset="-128"/>
            </a:endParaRPr>
          </a:p>
          <a:p>
            <a:pPr>
              <a:lnSpc>
                <a:spcPct val="150000"/>
              </a:lnSpc>
            </a:pPr>
            <a:r>
              <a:rPr kumimoji="1" lang="ja-JP" altLang="en-US" sz="1000">
                <a:latin typeface="Meiryo" panose="020B0604030504040204" pitchFamily="34" charset="-128"/>
                <a:ea typeface="Meiryo" panose="020B0604030504040204" pitchFamily="34" charset="-128"/>
              </a:rPr>
              <a:t>ポストしてみましょう</a:t>
            </a:r>
          </a:p>
        </p:txBody>
      </p:sp>
      <p:pic>
        <p:nvPicPr>
          <p:cNvPr id="34" name="図 33">
            <a:extLst>
              <a:ext uri="{FF2B5EF4-FFF2-40B4-BE49-F238E27FC236}">
                <a16:creationId xmlns:a16="http://schemas.microsoft.com/office/drawing/2014/main" id="{6929FD0D-AA2E-6712-A567-BDFCB391BED2}"/>
              </a:ext>
            </a:extLst>
          </p:cNvPr>
          <p:cNvPicPr>
            <a:picLocks noChangeAspect="1"/>
          </p:cNvPicPr>
          <p:nvPr/>
        </p:nvPicPr>
        <p:blipFill>
          <a:blip r:embed="rId5"/>
          <a:stretch>
            <a:fillRect/>
          </a:stretch>
        </p:blipFill>
        <p:spPr>
          <a:xfrm>
            <a:off x="2506354" y="4402861"/>
            <a:ext cx="507600" cy="507600"/>
          </a:xfrm>
          <a:prstGeom prst="rect">
            <a:avLst/>
          </a:prstGeom>
        </p:spPr>
      </p:pic>
      <p:sp>
        <p:nvSpPr>
          <p:cNvPr id="6" name="テキスト ボックス 5">
            <a:extLst>
              <a:ext uri="{FF2B5EF4-FFF2-40B4-BE49-F238E27FC236}">
                <a16:creationId xmlns:a16="http://schemas.microsoft.com/office/drawing/2014/main" id="{805A050C-F1ED-5E08-8B03-2FC093FFD659}"/>
              </a:ext>
            </a:extLst>
          </p:cNvPr>
          <p:cNvSpPr txBox="1"/>
          <p:nvPr/>
        </p:nvSpPr>
        <p:spPr>
          <a:xfrm>
            <a:off x="85209" y="230909"/>
            <a:ext cx="369332" cy="2122992"/>
          </a:xfrm>
          <a:prstGeom prst="rect">
            <a:avLst/>
          </a:prstGeom>
          <a:noFill/>
        </p:spPr>
        <p:txBody>
          <a:bodyPr vert="eaVert" wrap="square" rtlCol="0">
            <a:spAutoFit/>
          </a:bodyPr>
          <a:lstStyle/>
          <a:p>
            <a:r>
              <a:rPr lang="ja-JP" altLang="en-US" sz="1200">
                <a:solidFill>
                  <a:schemeClr val="bg1"/>
                </a:solidFill>
                <a:latin typeface="Meiryo" panose="020B0604030504040204" pitchFamily="34" charset="-128"/>
                <a:ea typeface="Meiryo" panose="020B0604030504040204" pitchFamily="34" charset="-128"/>
              </a:rPr>
              <a:t>食品ロス概要編　情報編</a:t>
            </a:r>
            <a:endParaRPr kumimoji="1" lang="en-US" altLang="ja-JP" sz="1200">
              <a:solidFill>
                <a:schemeClr val="bg1"/>
              </a:solidFill>
            </a:endParaRPr>
          </a:p>
        </p:txBody>
      </p:sp>
      <p:sp>
        <p:nvSpPr>
          <p:cNvPr id="12" name="スライド番号プレースホルダ 3">
            <a:extLst>
              <a:ext uri="{FF2B5EF4-FFF2-40B4-BE49-F238E27FC236}">
                <a16:creationId xmlns:a16="http://schemas.microsoft.com/office/drawing/2014/main" id="{5255CFE9-50BC-0A79-3610-EA80994E3FEE}"/>
              </a:ext>
            </a:extLst>
          </p:cNvPr>
          <p:cNvSpPr txBox="1">
            <a:spLocks noGrp="1"/>
          </p:cNvSpPr>
          <p:nvPr/>
        </p:nvSpPr>
        <p:spPr bwMode="auto">
          <a:xfrm>
            <a:off x="335929" y="7151612"/>
            <a:ext cx="169918"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lgn="ctr" eaLnBrk="0" hangingPunct="0">
              <a:defRPr kumimoji="1" sz="2400">
                <a:solidFill>
                  <a:schemeClr val="tx1"/>
                </a:solidFill>
                <a:latin typeface="ＭＳ Ｐゴシック" charset="-128"/>
                <a:ea typeface="ＭＳ Ｐゴシック" charset="-128"/>
              </a:defRPr>
            </a:lvl1pPr>
            <a:lvl2pPr marL="742950" indent="-285750" algn="ctr" eaLnBrk="0" hangingPunct="0">
              <a:defRPr kumimoji="1" sz="2400">
                <a:solidFill>
                  <a:schemeClr val="tx1"/>
                </a:solidFill>
                <a:latin typeface="ＭＳ Ｐゴシック" charset="-128"/>
                <a:ea typeface="ＭＳ Ｐゴシック" charset="-128"/>
              </a:defRPr>
            </a:lvl2pPr>
            <a:lvl3pPr marL="1143000" indent="-228600" algn="ctr" eaLnBrk="0" hangingPunct="0">
              <a:defRPr kumimoji="1" sz="2400">
                <a:solidFill>
                  <a:schemeClr val="tx1"/>
                </a:solidFill>
                <a:latin typeface="ＭＳ Ｐゴシック" charset="-128"/>
                <a:ea typeface="ＭＳ Ｐゴシック" charset="-128"/>
              </a:defRPr>
            </a:lvl3pPr>
            <a:lvl4pPr marL="1600200" indent="-228600" algn="ctr" eaLnBrk="0" hangingPunct="0">
              <a:defRPr kumimoji="1" sz="2400">
                <a:solidFill>
                  <a:schemeClr val="tx1"/>
                </a:solidFill>
                <a:latin typeface="ＭＳ Ｐゴシック" charset="-128"/>
                <a:ea typeface="ＭＳ Ｐゴシック" charset="-128"/>
              </a:defRPr>
            </a:lvl4pPr>
            <a:lvl5pPr marL="2057400" indent="-228600" algn="ctr" eaLnBrk="0" hangingPunct="0">
              <a:defRPr kumimoji="1" sz="2400">
                <a:solidFill>
                  <a:schemeClr val="tx1"/>
                </a:solidFill>
                <a:latin typeface="ＭＳ Ｐゴシック" charset="-128"/>
                <a:ea typeface="ＭＳ Ｐゴシック" charset="-128"/>
              </a:defRPr>
            </a:lvl5pPr>
            <a:lvl6pPr marL="25146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6pPr>
            <a:lvl7pPr marL="29718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7pPr>
            <a:lvl8pPr marL="34290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8pPr>
            <a:lvl9pPr marL="3886200" indent="-228600" algn="ctr" eaLnBrk="0" fontAlgn="base" hangingPunct="0">
              <a:spcBef>
                <a:spcPct val="0"/>
              </a:spcBef>
              <a:spcAft>
                <a:spcPct val="0"/>
              </a:spcAft>
              <a:defRPr kumimoji="1" sz="2400">
                <a:solidFill>
                  <a:schemeClr val="tx1"/>
                </a:solidFill>
                <a:latin typeface="ＭＳ Ｐゴシック" charset="-128"/>
                <a:ea typeface="ＭＳ Ｐゴシック" charset="-128"/>
              </a:defRPr>
            </a:lvl9pPr>
          </a:lstStyle>
          <a:p>
            <a:pPr eaLnBrk="1" hangingPunct="1">
              <a:defRPr/>
            </a:pPr>
            <a:r>
              <a:rPr lang="en-US" altLang="ja-JP" sz="1200">
                <a:solidFill>
                  <a:srgbClr val="5F5F5F"/>
                </a:solidFill>
                <a:latin typeface="Arial" charset="0"/>
              </a:rPr>
              <a:t>15</a:t>
            </a:r>
          </a:p>
        </p:txBody>
      </p:sp>
      <p:cxnSp>
        <p:nvCxnSpPr>
          <p:cNvPr id="14" name="直線コネクタ 13">
            <a:extLst>
              <a:ext uri="{FF2B5EF4-FFF2-40B4-BE49-F238E27FC236}">
                <a16:creationId xmlns:a16="http://schemas.microsoft.com/office/drawing/2014/main" id="{CAEC3E75-AA6B-C787-EFBE-CE810F343567}"/>
              </a:ext>
            </a:extLst>
          </p:cNvPr>
          <p:cNvCxnSpPr>
            <a:cxnSpLocks/>
          </p:cNvCxnSpPr>
          <p:nvPr/>
        </p:nvCxnSpPr>
        <p:spPr bwMode="auto">
          <a:xfrm>
            <a:off x="168850" y="7354813"/>
            <a:ext cx="32242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pic>
        <p:nvPicPr>
          <p:cNvPr id="2" name="図 1">
            <a:extLst>
              <a:ext uri="{FF2B5EF4-FFF2-40B4-BE49-F238E27FC236}">
                <a16:creationId xmlns:a16="http://schemas.microsoft.com/office/drawing/2014/main" id="{DBE4C7ED-35EF-73EF-6009-1E5C802B04D9}"/>
              </a:ext>
            </a:extLst>
          </p:cNvPr>
          <p:cNvPicPr>
            <a:picLocks noChangeAspect="1"/>
          </p:cNvPicPr>
          <p:nvPr/>
        </p:nvPicPr>
        <p:blipFill>
          <a:blip r:embed="rId6"/>
          <a:stretch>
            <a:fillRect/>
          </a:stretch>
        </p:blipFill>
        <p:spPr>
          <a:xfrm>
            <a:off x="5651837" y="1181070"/>
            <a:ext cx="2423160" cy="1463040"/>
          </a:xfrm>
          <a:prstGeom prst="rect">
            <a:avLst/>
          </a:prstGeom>
        </p:spPr>
      </p:pic>
      <p:pic>
        <p:nvPicPr>
          <p:cNvPr id="18" name="図 17">
            <a:extLst>
              <a:ext uri="{FF2B5EF4-FFF2-40B4-BE49-F238E27FC236}">
                <a16:creationId xmlns:a16="http://schemas.microsoft.com/office/drawing/2014/main" id="{D05CECFF-A7F5-8EB6-D1D2-746DDEAF5BD4}"/>
              </a:ext>
            </a:extLst>
          </p:cNvPr>
          <p:cNvPicPr>
            <a:picLocks noChangeAspect="1"/>
          </p:cNvPicPr>
          <p:nvPr/>
        </p:nvPicPr>
        <p:blipFill>
          <a:blip r:embed="rId7"/>
          <a:stretch>
            <a:fillRect/>
          </a:stretch>
        </p:blipFill>
        <p:spPr>
          <a:xfrm>
            <a:off x="5653141" y="2994486"/>
            <a:ext cx="2447143" cy="1312236"/>
          </a:xfrm>
          <a:prstGeom prst="rect">
            <a:avLst/>
          </a:prstGeom>
        </p:spPr>
      </p:pic>
      <p:pic>
        <p:nvPicPr>
          <p:cNvPr id="15" name="図 14">
            <a:extLst>
              <a:ext uri="{FF2B5EF4-FFF2-40B4-BE49-F238E27FC236}">
                <a16:creationId xmlns:a16="http://schemas.microsoft.com/office/drawing/2014/main" id="{AFAE38D6-A14A-502D-95F4-78ECBCF9631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59947" y="4896970"/>
            <a:ext cx="1112520" cy="1569720"/>
          </a:xfrm>
          <a:prstGeom prst="rect">
            <a:avLst/>
          </a:prstGeom>
        </p:spPr>
      </p:pic>
      <p:pic>
        <p:nvPicPr>
          <p:cNvPr id="17" name="図 16">
            <a:extLst>
              <a:ext uri="{FF2B5EF4-FFF2-40B4-BE49-F238E27FC236}">
                <a16:creationId xmlns:a16="http://schemas.microsoft.com/office/drawing/2014/main" id="{388DDFE5-6816-FAE6-827D-ECAFF7452F0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32302" y="5332408"/>
            <a:ext cx="2217420" cy="1569720"/>
          </a:xfrm>
          <a:prstGeom prst="rect">
            <a:avLst/>
          </a:prstGeom>
        </p:spPr>
      </p:pic>
      <p:pic>
        <p:nvPicPr>
          <p:cNvPr id="31" name="図 30">
            <a:extLst>
              <a:ext uri="{FF2B5EF4-FFF2-40B4-BE49-F238E27FC236}">
                <a16:creationId xmlns:a16="http://schemas.microsoft.com/office/drawing/2014/main" id="{B1296C2B-787F-10F1-0017-DE0D3A85277F}"/>
              </a:ext>
            </a:extLst>
          </p:cNvPr>
          <p:cNvPicPr>
            <a:picLocks noChangeAspect="1"/>
          </p:cNvPicPr>
          <p:nvPr/>
        </p:nvPicPr>
        <p:blipFill>
          <a:blip r:embed="rId10"/>
          <a:stretch>
            <a:fillRect/>
          </a:stretch>
        </p:blipFill>
        <p:spPr>
          <a:xfrm>
            <a:off x="720747" y="2309190"/>
            <a:ext cx="1524000" cy="1135380"/>
          </a:xfrm>
          <a:prstGeom prst="rect">
            <a:avLst/>
          </a:prstGeom>
        </p:spPr>
      </p:pic>
      <p:pic>
        <p:nvPicPr>
          <p:cNvPr id="33" name="図 32">
            <a:extLst>
              <a:ext uri="{FF2B5EF4-FFF2-40B4-BE49-F238E27FC236}">
                <a16:creationId xmlns:a16="http://schemas.microsoft.com/office/drawing/2014/main" id="{7941AD7D-A7B3-19D4-FA7E-C8C92C21ECA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77615" y="2312418"/>
            <a:ext cx="1463629" cy="2073474"/>
          </a:xfrm>
          <a:prstGeom prst="rect">
            <a:avLst/>
          </a:prstGeom>
        </p:spPr>
      </p:pic>
      <p:pic>
        <p:nvPicPr>
          <p:cNvPr id="32" name="図 31">
            <a:extLst>
              <a:ext uri="{FF2B5EF4-FFF2-40B4-BE49-F238E27FC236}">
                <a16:creationId xmlns:a16="http://schemas.microsoft.com/office/drawing/2014/main" id="{D6E0ED6C-437C-5BE4-C66B-25EDEAA1CE5E}"/>
              </a:ext>
            </a:extLst>
          </p:cNvPr>
          <p:cNvPicPr>
            <a:picLocks noChangeAspect="1"/>
          </p:cNvPicPr>
          <p:nvPr/>
        </p:nvPicPr>
        <p:blipFill>
          <a:blip r:embed="rId12"/>
          <a:stretch>
            <a:fillRect/>
          </a:stretch>
        </p:blipFill>
        <p:spPr>
          <a:xfrm>
            <a:off x="477292" y="5469568"/>
            <a:ext cx="1173480" cy="1432560"/>
          </a:xfrm>
          <a:prstGeom prst="rect">
            <a:avLst/>
          </a:prstGeom>
        </p:spPr>
      </p:pic>
      <p:pic>
        <p:nvPicPr>
          <p:cNvPr id="35" name="図 34">
            <a:extLst>
              <a:ext uri="{FF2B5EF4-FFF2-40B4-BE49-F238E27FC236}">
                <a16:creationId xmlns:a16="http://schemas.microsoft.com/office/drawing/2014/main" id="{46F17568-FEBA-6D3F-3CB5-D4ABFA137892}"/>
              </a:ext>
            </a:extLst>
          </p:cNvPr>
          <p:cNvPicPr>
            <a:picLocks noChangeAspect="1"/>
          </p:cNvPicPr>
          <p:nvPr/>
        </p:nvPicPr>
        <p:blipFill>
          <a:blip r:embed="rId13"/>
          <a:stretch>
            <a:fillRect/>
          </a:stretch>
        </p:blipFill>
        <p:spPr>
          <a:xfrm>
            <a:off x="1789527" y="5481803"/>
            <a:ext cx="1005840" cy="1432560"/>
          </a:xfrm>
          <a:prstGeom prst="rect">
            <a:avLst/>
          </a:prstGeom>
        </p:spPr>
      </p:pic>
      <p:pic>
        <p:nvPicPr>
          <p:cNvPr id="42" name="図 41">
            <a:extLst>
              <a:ext uri="{FF2B5EF4-FFF2-40B4-BE49-F238E27FC236}">
                <a16:creationId xmlns:a16="http://schemas.microsoft.com/office/drawing/2014/main" id="{1F5D0A19-48F5-577B-09B3-28C906F77241}"/>
              </a:ext>
            </a:extLst>
          </p:cNvPr>
          <p:cNvPicPr>
            <a:picLocks noChangeAspect="1"/>
          </p:cNvPicPr>
          <p:nvPr/>
        </p:nvPicPr>
        <p:blipFill>
          <a:blip r:embed="rId14"/>
          <a:stretch>
            <a:fillRect/>
          </a:stretch>
        </p:blipFill>
        <p:spPr>
          <a:xfrm>
            <a:off x="2942961" y="5435661"/>
            <a:ext cx="1036320" cy="1470660"/>
          </a:xfrm>
          <a:prstGeom prst="rect">
            <a:avLst/>
          </a:prstGeom>
        </p:spPr>
      </p:pic>
      <p:pic>
        <p:nvPicPr>
          <p:cNvPr id="36" name="図 35">
            <a:extLst>
              <a:ext uri="{FF2B5EF4-FFF2-40B4-BE49-F238E27FC236}">
                <a16:creationId xmlns:a16="http://schemas.microsoft.com/office/drawing/2014/main" id="{E9E25F98-02F3-783B-C29B-896DD8505468}"/>
              </a:ext>
            </a:extLst>
          </p:cNvPr>
          <p:cNvPicPr>
            <a:picLocks noChangeAspect="1"/>
          </p:cNvPicPr>
          <p:nvPr/>
        </p:nvPicPr>
        <p:blipFill>
          <a:blip r:embed="rId15"/>
          <a:stretch>
            <a:fillRect/>
          </a:stretch>
        </p:blipFill>
        <p:spPr>
          <a:xfrm>
            <a:off x="4168842" y="4414725"/>
            <a:ext cx="507600" cy="507600"/>
          </a:xfrm>
          <a:prstGeom prst="rect">
            <a:avLst/>
          </a:prstGeom>
        </p:spPr>
      </p:pic>
      <p:pic>
        <p:nvPicPr>
          <p:cNvPr id="39" name="図 38">
            <a:extLst>
              <a:ext uri="{FF2B5EF4-FFF2-40B4-BE49-F238E27FC236}">
                <a16:creationId xmlns:a16="http://schemas.microsoft.com/office/drawing/2014/main" id="{BA28FFA8-2EAE-C14B-FECD-128187042579}"/>
              </a:ext>
            </a:extLst>
          </p:cNvPr>
          <p:cNvPicPr>
            <a:picLocks noChangeAspect="1"/>
          </p:cNvPicPr>
          <p:nvPr/>
        </p:nvPicPr>
        <p:blipFill>
          <a:blip r:embed="rId16"/>
          <a:stretch>
            <a:fillRect/>
          </a:stretch>
        </p:blipFill>
        <p:spPr>
          <a:xfrm>
            <a:off x="4024174" y="6440710"/>
            <a:ext cx="506175" cy="506175"/>
          </a:xfrm>
          <a:prstGeom prst="rect">
            <a:avLst/>
          </a:prstGeom>
        </p:spPr>
      </p:pic>
      <p:pic>
        <p:nvPicPr>
          <p:cNvPr id="7" name="図 6">
            <a:extLst>
              <a:ext uri="{FF2B5EF4-FFF2-40B4-BE49-F238E27FC236}">
                <a16:creationId xmlns:a16="http://schemas.microsoft.com/office/drawing/2014/main" id="{7D9CD990-C430-7279-0EAF-B786212F7E3B}"/>
              </a:ext>
            </a:extLst>
          </p:cNvPr>
          <p:cNvPicPr>
            <a:picLocks noChangeAspect="1"/>
          </p:cNvPicPr>
          <p:nvPr/>
        </p:nvPicPr>
        <p:blipFill>
          <a:blip r:embed="rId17"/>
          <a:stretch>
            <a:fillRect/>
          </a:stretch>
        </p:blipFill>
        <p:spPr>
          <a:xfrm>
            <a:off x="8081210" y="1159172"/>
            <a:ext cx="507422" cy="507422"/>
          </a:xfrm>
          <a:prstGeom prst="rect">
            <a:avLst/>
          </a:prstGeom>
        </p:spPr>
      </p:pic>
      <p:pic>
        <p:nvPicPr>
          <p:cNvPr id="44" name="図 43">
            <a:extLst>
              <a:ext uri="{FF2B5EF4-FFF2-40B4-BE49-F238E27FC236}">
                <a16:creationId xmlns:a16="http://schemas.microsoft.com/office/drawing/2014/main" id="{8CDD27B3-9C3F-E68F-789B-BCDC02909B75}"/>
              </a:ext>
            </a:extLst>
          </p:cNvPr>
          <p:cNvPicPr>
            <a:picLocks noChangeAspect="1"/>
          </p:cNvPicPr>
          <p:nvPr/>
        </p:nvPicPr>
        <p:blipFill>
          <a:blip r:embed="rId18"/>
          <a:stretch>
            <a:fillRect/>
          </a:stretch>
        </p:blipFill>
        <p:spPr>
          <a:xfrm>
            <a:off x="8090441" y="4834885"/>
            <a:ext cx="498191" cy="498191"/>
          </a:xfrm>
          <a:prstGeom prst="rect">
            <a:avLst/>
          </a:prstGeom>
        </p:spPr>
      </p:pic>
      <p:pic>
        <p:nvPicPr>
          <p:cNvPr id="45" name="図 44">
            <a:extLst>
              <a:ext uri="{FF2B5EF4-FFF2-40B4-BE49-F238E27FC236}">
                <a16:creationId xmlns:a16="http://schemas.microsoft.com/office/drawing/2014/main" id="{E71AD67E-5D59-8B4F-FE68-367CD41213A8}"/>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709765" y="4905570"/>
            <a:ext cx="1098593" cy="1558051"/>
          </a:xfrm>
          <a:prstGeom prst="rect">
            <a:avLst/>
          </a:prstGeom>
          <a:ln>
            <a:solidFill>
              <a:schemeClr val="bg1">
                <a:lumMod val="75000"/>
              </a:schemeClr>
            </a:solidFill>
          </a:ln>
        </p:spPr>
      </p:pic>
    </p:spTree>
    <p:extLst>
      <p:ext uri="{BB962C8B-B14F-4D97-AF65-F5344CB8AC3E}">
        <p14:creationId xmlns:p14="http://schemas.microsoft.com/office/powerpoint/2010/main" val="972295874"/>
      </p:ext>
    </p:extLst>
  </p:cSld>
  <p:clrMapOvr>
    <a:masterClrMapping/>
  </p:clrMapOvr>
</p:sld>
</file>

<file path=ppt/theme/theme1.xml><?xml version="1.0" encoding="utf-8"?>
<a:theme xmlns:a="http://schemas.openxmlformats.org/drawingml/2006/main" name="B">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パワーポイントプリント用Corp01">
      <a:majorFont>
        <a:latin typeface="ＭＳ Ｐゴシック"/>
        <a:ea typeface="ＭＳ Ｐゴシック"/>
        <a:cs typeface=""/>
      </a:majorFont>
      <a:minorFont>
        <a:latin typeface="ＭＳ Ｐゴシック"/>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spDef>
    <a:lnDef>
      <a:spPr bwMode="auto">
        <a:xfrm>
          <a:off x="0" y="0"/>
          <a:ext cx="1" cy="1"/>
        </a:xfrm>
        <a:custGeom>
          <a:avLst/>
          <a:gdLst/>
          <a:ahLst/>
          <a:cxnLst/>
          <a:rect l="0" t="0" r="0" b="0"/>
          <a:pathLst/>
        </a:custGeom>
        <a:solidFill>
          <a:schemeClr val="accent1"/>
        </a:solidFill>
        <a:ln w="222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2400" b="0" i="0" u="none" strike="noStrike" cap="none" normalizeH="0" baseline="0" smtClean="0">
            <a:ln>
              <a:noFill/>
            </a:ln>
            <a:solidFill>
              <a:schemeClr val="tx1"/>
            </a:solidFill>
            <a:effectLst/>
            <a:latin typeface="ＭＳ Ｐゴシック" pitchFamily="50" charset="-128"/>
            <a:ea typeface="ＭＳ Ｐゴシック" pitchFamily="50" charset="-128"/>
          </a:defRPr>
        </a:defPPr>
      </a:lstStyle>
    </a:lnDef>
  </a:objectDefaults>
  <a:extraClrSchemeLst>
    <a:extraClrScheme>
      <a:clrScheme name="パワーポイントプリント用Corp01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パワーポイントプリント用Corp01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パワーポイントプリント用Corp01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パワーポイントプリント用Corp01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パワーポイントプリント用Corp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パワーポイントプリント用Corp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パワーポイントプリント用Corp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6E6A1A357D2A5248A9FF9D636C1C94FF" ma:contentTypeVersion="16" ma:contentTypeDescription="新しいドキュメントを作成します。" ma:contentTypeScope="" ma:versionID="235928764e3b413adc4b337a13cb5a03">
  <xsd:schema xmlns:xsd="http://www.w3.org/2001/XMLSchema" xmlns:xs="http://www.w3.org/2001/XMLSchema" xmlns:p="http://schemas.microsoft.com/office/2006/metadata/properties" xmlns:ns2="a88b21e2-d0c3-4335-bbdf-3c76edc13d2e" xmlns:ns3="dc8d7dbc-7440-46d8-a972-e173fdeaf4b9" targetNamespace="http://schemas.microsoft.com/office/2006/metadata/properties" ma:root="true" ma:fieldsID="8cd90f4927e209780012da8c8ac9ee28" ns2:_="" ns3:_="">
    <xsd:import namespace="a88b21e2-d0c3-4335-bbdf-3c76edc13d2e"/>
    <xsd:import namespace="dc8d7dbc-7440-46d8-a972-e173fdeaf4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8b21e2-d0c3-4335-bbdf-3c76edc13d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_Flow_SignoffStatus" ma:index="23" nillable="true" ma:displayName="承認の状態" ma:internalName="_x627f__x8a8d__x306e__x72b6__x614b_">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8d7dbc-7440-46d8-a972-e173fdeaf4b9"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19" nillable="true" ma:displayName="Taxonomy Catch All Column" ma:hidden="true" ma:list="{93db93c0-ac63-42bc-9869-ff57c71999e6}" ma:internalName="TaxCatchAll" ma:showField="CatchAllData" ma:web="dc8d7dbc-7440-46d8-a972-e173fdeaf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8b21e2-d0c3-4335-bbdf-3c76edc13d2e">
      <Terms xmlns="http://schemas.microsoft.com/office/infopath/2007/PartnerControls"/>
    </lcf76f155ced4ddcb4097134ff3c332f>
    <_Flow_SignoffStatus xmlns="a88b21e2-d0c3-4335-bbdf-3c76edc13d2e" xsi:nil="true"/>
    <TaxCatchAll xmlns="dc8d7dbc-7440-46d8-a972-e173fdeaf4b9" xsi:nil="true"/>
  </documentManagement>
</p:properties>
</file>

<file path=customXml/itemProps1.xml><?xml version="1.0" encoding="utf-8"?>
<ds:datastoreItem xmlns:ds="http://schemas.openxmlformats.org/officeDocument/2006/customXml" ds:itemID="{63AB56A5-7871-4718-AD86-A82FB92D6188}"/>
</file>

<file path=customXml/itemProps2.xml><?xml version="1.0" encoding="utf-8"?>
<ds:datastoreItem xmlns:ds="http://schemas.openxmlformats.org/officeDocument/2006/customXml" ds:itemID="{DBC171BB-88B4-4C64-BBC8-4877C9AD97FA}"/>
</file>

<file path=customXml/itemProps3.xml><?xml version="1.0" encoding="utf-8"?>
<ds:datastoreItem xmlns:ds="http://schemas.openxmlformats.org/officeDocument/2006/customXml" ds:itemID="{9DF8D911-A739-4025-895A-5902F64D31A2}"/>
</file>

<file path=docProps/app.xml><?xml version="1.0" encoding="utf-8"?>
<Properties xmlns="http://schemas.openxmlformats.org/officeDocument/2006/extended-properties" xmlns:vt="http://schemas.openxmlformats.org/officeDocument/2006/docPropsVTypes">
  <Template/>
  <TotalTime>0</TotalTime>
  <Words>2331</Words>
  <Application>Microsoft Office PowerPoint</Application>
  <PresentationFormat>ユーザー設定</PresentationFormat>
  <Paragraphs>331</Paragraphs>
  <Slides>10</Slides>
  <Notes>3</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10</vt:i4>
      </vt:variant>
    </vt:vector>
  </HeadingPairs>
  <TitlesOfParts>
    <vt:vector size="21" baseType="lpstr">
      <vt:lpstr>HGSｺﾞｼｯｸM</vt:lpstr>
      <vt:lpstr>Meiryo UI</vt:lpstr>
      <vt:lpstr>ＭＳ Ｐゴシック</vt:lpstr>
      <vt:lpstr>Meiryo</vt:lpstr>
      <vt:lpstr>Meiryo</vt:lpstr>
      <vt:lpstr>游ゴシック</vt:lpstr>
      <vt:lpstr>游ゴシック Light</vt:lpstr>
      <vt:lpstr>Arial</vt:lpstr>
      <vt:lpstr>Wingdings</vt:lpstr>
      <vt:lpstr>B</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2025-07-15T23:55:19Z</dcterms:created>
  <dcterms:modified xsi:type="dcterms:W3CDTF">2025-07-15T23:55:30Z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0x0101006E6A1A357D2A5248A9FF9D636C1C94FF</vt:lpwstr>
  </property>
</Properties>
</file>