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2">
  <p:sldMasterIdLst>
    <p:sldMasterId id="2147483664" r:id="rId1"/>
  </p:sldMasterIdLst>
  <p:notesMasterIdLst>
    <p:notesMasterId r:id="rId20"/>
  </p:notesMasterIdLst>
  <p:sldIdLst>
    <p:sldId id="384" r:id="rId2"/>
    <p:sldId id="398" r:id="rId3"/>
    <p:sldId id="386" r:id="rId4"/>
    <p:sldId id="378" r:id="rId5"/>
    <p:sldId id="377" r:id="rId6"/>
    <p:sldId id="382" r:id="rId7"/>
    <p:sldId id="387" r:id="rId8"/>
    <p:sldId id="388" r:id="rId9"/>
    <p:sldId id="389" r:id="rId10"/>
    <p:sldId id="380" r:id="rId11"/>
    <p:sldId id="390" r:id="rId12"/>
    <p:sldId id="399" r:id="rId13"/>
    <p:sldId id="392" r:id="rId14"/>
    <p:sldId id="375" r:id="rId15"/>
    <p:sldId id="393" r:id="rId16"/>
    <p:sldId id="364" r:id="rId17"/>
    <p:sldId id="383" r:id="rId18"/>
    <p:sldId id="376" r:id="rId19"/>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57" userDrawn="1">
          <p15:clr>
            <a:srgbClr val="A4A3A4"/>
          </p15:clr>
        </p15:guide>
        <p15:guide id="3" pos="226" userDrawn="1">
          <p15:clr>
            <a:srgbClr val="A4A3A4"/>
          </p15:clr>
        </p15:guide>
        <p15:guide id="4" pos="5556" userDrawn="1">
          <p15:clr>
            <a:srgbClr val="A4A3A4"/>
          </p15:clr>
        </p15:guide>
        <p15:guide id="6" pos="1673" userDrawn="1">
          <p15:clr>
            <a:srgbClr val="A4A3A4"/>
          </p15:clr>
        </p15:guide>
        <p15:guide id="7" pos="4059" userDrawn="1">
          <p15:clr>
            <a:srgbClr val="A4A3A4"/>
          </p15:clr>
        </p15:guide>
        <p15:guide id="8" pos="3379" userDrawn="1">
          <p15:clr>
            <a:srgbClr val="A4A3A4"/>
          </p15:clr>
        </p15:guide>
        <p15:guide id="9" pos="4649" userDrawn="1">
          <p15:clr>
            <a:srgbClr val="A4A3A4"/>
          </p15:clr>
        </p15:guide>
        <p15:guide id="10" pos="1043" userDrawn="1">
          <p15:clr>
            <a:srgbClr val="A4A3A4"/>
          </p15:clr>
        </p15:guide>
        <p15:guide id="11" pos="5647" userDrawn="1">
          <p15:clr>
            <a:srgbClr val="A4A3A4"/>
          </p15:clr>
        </p15:guide>
        <p15:guide id="12" orient="horz" pos="368" userDrawn="1">
          <p15:clr>
            <a:srgbClr val="A4A3A4"/>
          </p15:clr>
        </p15:guide>
        <p15:guide id="13" orient="horz" pos="754" userDrawn="1">
          <p15:clr>
            <a:srgbClr val="A4A3A4"/>
          </p15:clr>
        </p15:guide>
        <p15:guide id="14" orient="horz" pos="1049" userDrawn="1">
          <p15:clr>
            <a:srgbClr val="A4A3A4"/>
          </p15:clr>
        </p15:guide>
        <p15:guide id="15" orient="horz" pos="1162" userDrawn="1">
          <p15:clr>
            <a:srgbClr val="A4A3A4"/>
          </p15:clr>
        </p15:guide>
        <p15:guide id="16" orient="horz" pos="4088"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32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BF0"/>
    <a:srgbClr val="FFFFFF"/>
    <a:srgbClr val="94ABF4"/>
    <a:srgbClr val="155DAF"/>
    <a:srgbClr val="FEC822"/>
    <a:srgbClr val="D4DDFB"/>
    <a:srgbClr val="BEE395"/>
    <a:srgbClr val="155DAA"/>
    <a:srgbClr val="7CBCFF"/>
    <a:srgbClr val="ACB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F27C3-199E-453E-BAD4-962CB28ECF2F}" v="5" dt="2025-04-07T03:36:03.955"/>
    <p1510:client id="{D32444D3-09BE-4128-9D6B-340F8D9EB1C8}" v="1" dt="2025-04-07T01:17:40.22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8" autoAdjust="0"/>
  </p:normalViewPr>
  <p:slideViewPr>
    <p:cSldViewPr snapToGrid="0">
      <p:cViewPr varScale="1">
        <p:scale>
          <a:sx n="86" d="100"/>
          <a:sy n="86" d="100"/>
        </p:scale>
        <p:origin x="1680" y="84"/>
      </p:cViewPr>
      <p:guideLst>
        <p:guide orient="horz" pos="2183"/>
        <p:guide pos="2857"/>
        <p:guide pos="226"/>
        <p:guide pos="5556"/>
        <p:guide pos="1673"/>
        <p:guide pos="4059"/>
        <p:guide pos="3379"/>
        <p:guide pos="4649"/>
        <p:guide pos="1043"/>
        <p:guide pos="5647"/>
        <p:guide orient="horz" pos="368"/>
        <p:guide orient="horz" pos="754"/>
        <p:guide orient="horz" pos="1049"/>
        <p:guide orient="horz" pos="1162"/>
        <p:guide orient="horz" pos="408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4434999" cy="356197"/>
          </a:xfrm>
          <a:prstGeom prst="rect">
            <a:avLst/>
          </a:prstGeom>
        </p:spPr>
        <p:txBody>
          <a:bodyPr vert="horz" lIns="99000" tIns="49501" rIns="99000" bIns="49501"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54" y="3"/>
            <a:ext cx="4434999" cy="356197"/>
          </a:xfrm>
          <a:prstGeom prst="rect">
            <a:avLst/>
          </a:prstGeom>
        </p:spPr>
        <p:txBody>
          <a:bodyPr vert="horz" lIns="99000" tIns="49501" rIns="99000" bIns="49501" rtlCol="0"/>
          <a:lstStyle>
            <a:lvl1pPr algn="r">
              <a:defRPr sz="1300"/>
            </a:lvl1pPr>
          </a:lstStyle>
          <a:p>
            <a:fld id="{0F4F8169-28DE-4F09-A6CA-E213F46047D9}"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3522663" y="889000"/>
            <a:ext cx="3189287" cy="2392363"/>
          </a:xfrm>
          <a:prstGeom prst="rect">
            <a:avLst/>
          </a:prstGeom>
          <a:noFill/>
          <a:ln w="12700">
            <a:solidFill>
              <a:prstClr val="black"/>
            </a:solidFill>
          </a:ln>
        </p:spPr>
        <p:txBody>
          <a:bodyPr vert="horz" lIns="99000" tIns="49501" rIns="99000" bIns="49501" rtlCol="0" anchor="ctr"/>
          <a:lstStyle/>
          <a:p>
            <a:endParaRPr lang="ja-JP" altLang="en-US"/>
          </a:p>
        </p:txBody>
      </p:sp>
      <p:sp>
        <p:nvSpPr>
          <p:cNvPr id="5" name="ノート プレースホルダー 4"/>
          <p:cNvSpPr>
            <a:spLocks noGrp="1"/>
          </p:cNvSpPr>
          <p:nvPr>
            <p:ph type="body" sz="quarter" idx="3"/>
          </p:nvPr>
        </p:nvSpPr>
        <p:spPr>
          <a:xfrm>
            <a:off x="1023463" y="3416542"/>
            <a:ext cx="8187690" cy="2795350"/>
          </a:xfrm>
          <a:prstGeom prst="rect">
            <a:avLst/>
          </a:prstGeom>
        </p:spPr>
        <p:txBody>
          <a:bodyPr vert="horz" lIns="99000" tIns="49501" rIns="99000" bIns="495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6743107"/>
            <a:ext cx="4434999" cy="356197"/>
          </a:xfrm>
          <a:prstGeom prst="rect">
            <a:avLst/>
          </a:prstGeom>
        </p:spPr>
        <p:txBody>
          <a:bodyPr vert="horz" lIns="99000" tIns="49501" rIns="99000" bIns="4950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54" y="6743107"/>
            <a:ext cx="4434999" cy="356197"/>
          </a:xfrm>
          <a:prstGeom prst="rect">
            <a:avLst/>
          </a:prstGeom>
        </p:spPr>
        <p:txBody>
          <a:bodyPr vert="horz" lIns="99000" tIns="49501" rIns="99000" bIns="49501" rtlCol="0" anchor="b"/>
          <a:lstStyle>
            <a:lvl1pPr algn="r">
              <a:defRPr sz="1300"/>
            </a:lvl1pPr>
          </a:lstStyle>
          <a:p>
            <a:fld id="{A7A0DE74-9FCA-4082-8ABA-73C9EA963DF7}" type="slidenum">
              <a:rPr kumimoji="1" lang="ja-JP" altLang="en-US" smtClean="0"/>
              <a:t>‹#›</a:t>
            </a:fld>
            <a:endParaRPr kumimoji="1" lang="ja-JP" altLang="en-US"/>
          </a:p>
        </p:txBody>
      </p:sp>
    </p:spTree>
    <p:extLst>
      <p:ext uri="{BB962C8B-B14F-4D97-AF65-F5344CB8AC3E}">
        <p14:creationId xmlns:p14="http://schemas.microsoft.com/office/powerpoint/2010/main" val="29556964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7"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a:t>
            </a:fld>
            <a:endParaRPr kumimoji="1" lang="ja-JP" altLang="en-US"/>
          </a:p>
        </p:txBody>
      </p:sp>
    </p:spTree>
    <p:extLst>
      <p:ext uri="{BB962C8B-B14F-4D97-AF65-F5344CB8AC3E}">
        <p14:creationId xmlns:p14="http://schemas.microsoft.com/office/powerpoint/2010/main" val="255476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10</a:t>
            </a:fld>
            <a:endParaRPr kumimoji="1" lang="ja-JP" altLang="en-US"/>
          </a:p>
        </p:txBody>
      </p:sp>
    </p:spTree>
    <p:extLst>
      <p:ext uri="{BB962C8B-B14F-4D97-AF65-F5344CB8AC3E}">
        <p14:creationId xmlns:p14="http://schemas.microsoft.com/office/powerpoint/2010/main" val="178667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11</a:t>
            </a:fld>
            <a:endParaRPr kumimoji="1" lang="ja-JP" altLang="en-US"/>
          </a:p>
        </p:txBody>
      </p:sp>
    </p:spTree>
    <p:extLst>
      <p:ext uri="{BB962C8B-B14F-4D97-AF65-F5344CB8AC3E}">
        <p14:creationId xmlns:p14="http://schemas.microsoft.com/office/powerpoint/2010/main" val="255097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12</a:t>
            </a:fld>
            <a:endParaRPr kumimoji="1" lang="ja-JP" altLang="en-US"/>
          </a:p>
        </p:txBody>
      </p:sp>
    </p:spTree>
    <p:extLst>
      <p:ext uri="{BB962C8B-B14F-4D97-AF65-F5344CB8AC3E}">
        <p14:creationId xmlns:p14="http://schemas.microsoft.com/office/powerpoint/2010/main" val="402588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13</a:t>
            </a:fld>
            <a:endParaRPr kumimoji="1" lang="ja-JP" altLang="en-US"/>
          </a:p>
        </p:txBody>
      </p:sp>
    </p:spTree>
    <p:extLst>
      <p:ext uri="{BB962C8B-B14F-4D97-AF65-F5344CB8AC3E}">
        <p14:creationId xmlns:p14="http://schemas.microsoft.com/office/powerpoint/2010/main" val="309140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14</a:t>
            </a:fld>
            <a:endParaRPr kumimoji="1" lang="ja-JP" altLang="en-US"/>
          </a:p>
        </p:txBody>
      </p:sp>
    </p:spTree>
    <p:extLst>
      <p:ext uri="{BB962C8B-B14F-4D97-AF65-F5344CB8AC3E}">
        <p14:creationId xmlns:p14="http://schemas.microsoft.com/office/powerpoint/2010/main" val="366478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dirty="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15</a:t>
            </a:fld>
            <a:endParaRPr kumimoji="1" lang="ja-JP" altLang="en-US"/>
          </a:p>
        </p:txBody>
      </p:sp>
    </p:spTree>
    <p:extLst>
      <p:ext uri="{BB962C8B-B14F-4D97-AF65-F5344CB8AC3E}">
        <p14:creationId xmlns:p14="http://schemas.microsoft.com/office/powerpoint/2010/main" val="1767989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228">
              <a:defRPr/>
            </a:pPr>
            <a:fld id="{A7A0DE74-9FCA-4082-8ABA-73C9EA963DF7}" type="slidenum">
              <a:rPr lang="ja-JP" altLang="en-US">
                <a:solidFill>
                  <a:prstClr val="black"/>
                </a:solidFill>
                <a:latin typeface="游ゴシック" panose="020F0502020204030204"/>
                <a:ea typeface="游ゴシック" panose="020B0400000000000000" pitchFamily="50" charset="-128"/>
              </a:rPr>
              <a:pPr defTabSz="914228">
                <a:defRPr/>
              </a:pPr>
              <a:t>16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2926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30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17</a:t>
            </a:fld>
            <a:endParaRPr kumimoji="1" lang="ja-JP" altLang="en-US"/>
          </a:p>
        </p:txBody>
      </p:sp>
    </p:spTree>
    <p:extLst>
      <p:ext uri="{BB962C8B-B14F-4D97-AF65-F5344CB8AC3E}">
        <p14:creationId xmlns:p14="http://schemas.microsoft.com/office/powerpoint/2010/main" val="309828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a:t>
            </a:fld>
            <a:endParaRPr kumimoji="1" lang="ja-JP" altLang="en-US"/>
          </a:p>
        </p:txBody>
      </p:sp>
    </p:spTree>
    <p:extLst>
      <p:ext uri="{BB962C8B-B14F-4D97-AF65-F5344CB8AC3E}">
        <p14:creationId xmlns:p14="http://schemas.microsoft.com/office/powerpoint/2010/main" val="90866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3</a:t>
            </a:fld>
            <a:endParaRPr kumimoji="1" lang="ja-JP" altLang="en-US"/>
          </a:p>
        </p:txBody>
      </p:sp>
    </p:spTree>
    <p:extLst>
      <p:ext uri="{BB962C8B-B14F-4D97-AF65-F5344CB8AC3E}">
        <p14:creationId xmlns:p14="http://schemas.microsoft.com/office/powerpoint/2010/main" val="167138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4</a:t>
            </a:fld>
            <a:endParaRPr kumimoji="1" lang="ja-JP" altLang="en-US"/>
          </a:p>
        </p:txBody>
      </p:sp>
    </p:spTree>
    <p:extLst>
      <p:ext uri="{BB962C8B-B14F-4D97-AF65-F5344CB8AC3E}">
        <p14:creationId xmlns:p14="http://schemas.microsoft.com/office/powerpoint/2010/main" val="230062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5</a:t>
            </a:fld>
            <a:endParaRPr kumimoji="1" lang="ja-JP" altLang="en-US"/>
          </a:p>
        </p:txBody>
      </p:sp>
    </p:spTree>
    <p:extLst>
      <p:ext uri="{BB962C8B-B14F-4D97-AF65-F5344CB8AC3E}">
        <p14:creationId xmlns:p14="http://schemas.microsoft.com/office/powerpoint/2010/main" val="36458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6</a:t>
            </a:fld>
            <a:endParaRPr kumimoji="1" lang="ja-JP" altLang="en-US"/>
          </a:p>
        </p:txBody>
      </p:sp>
    </p:spTree>
    <p:extLst>
      <p:ext uri="{BB962C8B-B14F-4D97-AF65-F5344CB8AC3E}">
        <p14:creationId xmlns:p14="http://schemas.microsoft.com/office/powerpoint/2010/main" val="111239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7</a:t>
            </a:fld>
            <a:endParaRPr kumimoji="1" lang="ja-JP" altLang="en-US"/>
          </a:p>
        </p:txBody>
      </p:sp>
    </p:spTree>
    <p:extLst>
      <p:ext uri="{BB962C8B-B14F-4D97-AF65-F5344CB8AC3E}">
        <p14:creationId xmlns:p14="http://schemas.microsoft.com/office/powerpoint/2010/main" val="425778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8</a:t>
            </a:fld>
            <a:endParaRPr kumimoji="1" lang="ja-JP" altLang="en-US"/>
          </a:p>
        </p:txBody>
      </p:sp>
    </p:spTree>
    <p:extLst>
      <p:ext uri="{BB962C8B-B14F-4D97-AF65-F5344CB8AC3E}">
        <p14:creationId xmlns:p14="http://schemas.microsoft.com/office/powerpoint/2010/main" val="1646199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3463" y="3416541"/>
            <a:ext cx="8187690" cy="2905049"/>
          </a:xfrm>
        </p:spPr>
        <p:txBody>
          <a:bodyPr/>
          <a:lstStyle/>
          <a:p>
            <a:pPr defTabSz="914228">
              <a:defRPr/>
            </a:pPr>
            <a:endParaRPr lang="en-US" altLang="ja-JP" sz="1000">
              <a:latin typeface="+mn-ea"/>
            </a:endParaRPr>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9</a:t>
            </a:fld>
            <a:endParaRPr kumimoji="1" lang="ja-JP" altLang="en-US"/>
          </a:p>
        </p:txBody>
      </p:sp>
    </p:spTree>
    <p:extLst>
      <p:ext uri="{BB962C8B-B14F-4D97-AF65-F5344CB8AC3E}">
        <p14:creationId xmlns:p14="http://schemas.microsoft.com/office/powerpoint/2010/main" val="9197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5591850"/>
              </p:ext>
            </p:extLst>
          </p:nvPr>
        </p:nvGraphicFramePr>
        <p:xfrm>
          <a:off x="-18000" y="0"/>
          <a:ext cx="9180000" cy="435178"/>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435178">
                <a:tc>
                  <a:txBody>
                    <a:bodyPr/>
                    <a:lstStyle/>
                    <a:p>
                      <a:endParaRPr kumimoji="1" lang="ja-JP" altLang="en-US" sz="140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sp>
        <p:nvSpPr>
          <p:cNvPr id="4" name="矢印: 五方向 3">
            <a:extLst>
              <a:ext uri="{FF2B5EF4-FFF2-40B4-BE49-F238E27FC236}">
                <a16:creationId xmlns:a16="http://schemas.microsoft.com/office/drawing/2014/main" id="{B03F5077-2186-8421-A429-CB68CE5F2B83}"/>
              </a:ext>
            </a:extLst>
          </p:cNvPr>
          <p:cNvSpPr/>
          <p:nvPr userDrawn="1"/>
        </p:nvSpPr>
        <p:spPr>
          <a:xfrm>
            <a:off x="1" y="650216"/>
            <a:ext cx="5067299" cy="504000"/>
          </a:xfrm>
          <a:prstGeom prst="homePlat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94506C3F-15F1-D0C9-AE07-BCDFC329921B}"/>
              </a:ext>
            </a:extLst>
          </p:cNvPr>
          <p:cNvGraphicFramePr>
            <a:graphicFrameLocks noGrp="1"/>
          </p:cNvGraphicFramePr>
          <p:nvPr userDrawn="1">
            <p:extLst>
              <p:ext uri="{D42A27DB-BD31-4B8C-83A1-F6EECF244321}">
                <p14:modId xmlns:p14="http://schemas.microsoft.com/office/powerpoint/2010/main" val="2541260464"/>
              </p:ext>
            </p:extLst>
          </p:nvPr>
        </p:nvGraphicFramePr>
        <p:xfrm>
          <a:off x="628650" y="17252"/>
          <a:ext cx="8443851" cy="432000"/>
        </p:xfrm>
        <a:graphic>
          <a:graphicData uri="http://schemas.openxmlformats.org/drawingml/2006/table">
            <a:tbl>
              <a:tblPr firstRow="1" bandRow="1">
                <a:tableStyleId>{5C22544A-7EE6-4342-B048-85BDC9FD1C3A}</a:tableStyleId>
              </a:tblPr>
              <a:tblGrid>
                <a:gridCol w="4525737">
                  <a:extLst>
                    <a:ext uri="{9D8B030D-6E8A-4147-A177-3AD203B41FA5}">
                      <a16:colId xmlns:a16="http://schemas.microsoft.com/office/drawing/2014/main" val="20000"/>
                    </a:ext>
                  </a:extLst>
                </a:gridCol>
                <a:gridCol w="3918114">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baseline="0">
                          <a:solidFill>
                            <a:schemeClr val="bg1"/>
                          </a:solidFill>
                          <a:latin typeface="BIZ UDPゴシック" panose="020B0400000000000000" pitchFamily="50" charset="-128"/>
                          <a:ea typeface="BIZ UDPゴシック" panose="020B0400000000000000" pitchFamily="50" charset="-128"/>
                        </a:rPr>
                        <a:t>ダークパターン事例 イラスト集</a:t>
                      </a: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284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5591850"/>
              </p:ext>
            </p:extLst>
          </p:nvPr>
        </p:nvGraphicFramePr>
        <p:xfrm>
          <a:off x="-18000" y="0"/>
          <a:ext cx="9180000" cy="435178"/>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435178">
                <a:tc>
                  <a:txBody>
                    <a:bodyPr/>
                    <a:lstStyle/>
                    <a:p>
                      <a:endParaRPr kumimoji="1" lang="ja-JP" altLang="en-US" sz="140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sp>
        <p:nvSpPr>
          <p:cNvPr id="4" name="矢印: 五方向 3">
            <a:extLst>
              <a:ext uri="{FF2B5EF4-FFF2-40B4-BE49-F238E27FC236}">
                <a16:creationId xmlns:a16="http://schemas.microsoft.com/office/drawing/2014/main" id="{B03F5077-2186-8421-A429-CB68CE5F2B83}"/>
              </a:ext>
            </a:extLst>
          </p:cNvPr>
          <p:cNvSpPr/>
          <p:nvPr userDrawn="1"/>
        </p:nvSpPr>
        <p:spPr>
          <a:xfrm>
            <a:off x="1" y="650216"/>
            <a:ext cx="5486399" cy="504000"/>
          </a:xfrm>
          <a:prstGeom prst="homePlat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94506C3F-15F1-D0C9-AE07-BCDFC329921B}"/>
              </a:ext>
            </a:extLst>
          </p:cNvPr>
          <p:cNvGraphicFramePr>
            <a:graphicFrameLocks noGrp="1"/>
          </p:cNvGraphicFramePr>
          <p:nvPr userDrawn="1">
            <p:extLst>
              <p:ext uri="{D42A27DB-BD31-4B8C-83A1-F6EECF244321}">
                <p14:modId xmlns:p14="http://schemas.microsoft.com/office/powerpoint/2010/main" val="2541260464"/>
              </p:ext>
            </p:extLst>
          </p:nvPr>
        </p:nvGraphicFramePr>
        <p:xfrm>
          <a:off x="628650" y="17252"/>
          <a:ext cx="8443851" cy="432000"/>
        </p:xfrm>
        <a:graphic>
          <a:graphicData uri="http://schemas.openxmlformats.org/drawingml/2006/table">
            <a:tbl>
              <a:tblPr firstRow="1" bandRow="1">
                <a:tableStyleId>{5C22544A-7EE6-4342-B048-85BDC9FD1C3A}</a:tableStyleId>
              </a:tblPr>
              <a:tblGrid>
                <a:gridCol w="4525737">
                  <a:extLst>
                    <a:ext uri="{9D8B030D-6E8A-4147-A177-3AD203B41FA5}">
                      <a16:colId xmlns:a16="http://schemas.microsoft.com/office/drawing/2014/main" val="20000"/>
                    </a:ext>
                  </a:extLst>
                </a:gridCol>
                <a:gridCol w="3918114">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baseline="0">
                          <a:solidFill>
                            <a:schemeClr val="bg1"/>
                          </a:solidFill>
                          <a:latin typeface="BIZ UDPゴシック" panose="020B0400000000000000" pitchFamily="50" charset="-128"/>
                          <a:ea typeface="BIZ UDPゴシック" panose="020B0400000000000000" pitchFamily="50" charset="-128"/>
                        </a:rPr>
                        <a:t>ダークパターン事例 イラスト集</a:t>
                      </a: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188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5591850"/>
              </p:ext>
            </p:extLst>
          </p:nvPr>
        </p:nvGraphicFramePr>
        <p:xfrm>
          <a:off x="-18000" y="0"/>
          <a:ext cx="9180000" cy="435178"/>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435178">
                <a:tc>
                  <a:txBody>
                    <a:bodyPr/>
                    <a:lstStyle/>
                    <a:p>
                      <a:endParaRPr kumimoji="1" lang="ja-JP" altLang="en-US" sz="140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sp>
        <p:nvSpPr>
          <p:cNvPr id="4" name="矢印: 五方向 3">
            <a:extLst>
              <a:ext uri="{FF2B5EF4-FFF2-40B4-BE49-F238E27FC236}">
                <a16:creationId xmlns:a16="http://schemas.microsoft.com/office/drawing/2014/main" id="{B03F5077-2186-8421-A429-CB68CE5F2B83}"/>
              </a:ext>
            </a:extLst>
          </p:cNvPr>
          <p:cNvSpPr/>
          <p:nvPr userDrawn="1"/>
        </p:nvSpPr>
        <p:spPr>
          <a:xfrm>
            <a:off x="0" y="650216"/>
            <a:ext cx="7078531" cy="504000"/>
          </a:xfrm>
          <a:prstGeom prst="homePlat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94506C3F-15F1-D0C9-AE07-BCDFC329921B}"/>
              </a:ext>
            </a:extLst>
          </p:cNvPr>
          <p:cNvGraphicFramePr>
            <a:graphicFrameLocks noGrp="1"/>
          </p:cNvGraphicFramePr>
          <p:nvPr userDrawn="1">
            <p:extLst>
              <p:ext uri="{D42A27DB-BD31-4B8C-83A1-F6EECF244321}">
                <p14:modId xmlns:p14="http://schemas.microsoft.com/office/powerpoint/2010/main" val="2541260464"/>
              </p:ext>
            </p:extLst>
          </p:nvPr>
        </p:nvGraphicFramePr>
        <p:xfrm>
          <a:off x="628650" y="17252"/>
          <a:ext cx="8443851" cy="432000"/>
        </p:xfrm>
        <a:graphic>
          <a:graphicData uri="http://schemas.openxmlformats.org/drawingml/2006/table">
            <a:tbl>
              <a:tblPr firstRow="1" bandRow="1">
                <a:tableStyleId>{5C22544A-7EE6-4342-B048-85BDC9FD1C3A}</a:tableStyleId>
              </a:tblPr>
              <a:tblGrid>
                <a:gridCol w="4525737">
                  <a:extLst>
                    <a:ext uri="{9D8B030D-6E8A-4147-A177-3AD203B41FA5}">
                      <a16:colId xmlns:a16="http://schemas.microsoft.com/office/drawing/2014/main" val="20000"/>
                    </a:ext>
                  </a:extLst>
                </a:gridCol>
                <a:gridCol w="3918114">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baseline="0">
                          <a:solidFill>
                            <a:schemeClr val="bg1"/>
                          </a:solidFill>
                          <a:latin typeface="BIZ UDPゴシック" panose="020B0400000000000000" pitchFamily="50" charset="-128"/>
                          <a:ea typeface="BIZ UDPゴシック" panose="020B0400000000000000" pitchFamily="50" charset="-128"/>
                        </a:rPr>
                        <a:t>ダークパターン事例 イラスト集</a:t>
                      </a: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554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5591850"/>
              </p:ext>
            </p:extLst>
          </p:nvPr>
        </p:nvGraphicFramePr>
        <p:xfrm>
          <a:off x="-18000" y="0"/>
          <a:ext cx="9180000" cy="435178"/>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435178">
                <a:tc>
                  <a:txBody>
                    <a:bodyPr/>
                    <a:lstStyle/>
                    <a:p>
                      <a:endParaRPr kumimoji="1" lang="ja-JP" altLang="en-US" sz="140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graphicFrame>
        <p:nvGraphicFramePr>
          <p:cNvPr id="5" name="表 4">
            <a:extLst>
              <a:ext uri="{FF2B5EF4-FFF2-40B4-BE49-F238E27FC236}">
                <a16:creationId xmlns:a16="http://schemas.microsoft.com/office/drawing/2014/main" id="{94506C3F-15F1-D0C9-AE07-BCDFC329921B}"/>
              </a:ext>
            </a:extLst>
          </p:cNvPr>
          <p:cNvGraphicFramePr>
            <a:graphicFrameLocks noGrp="1"/>
          </p:cNvGraphicFramePr>
          <p:nvPr userDrawn="1">
            <p:extLst>
              <p:ext uri="{D42A27DB-BD31-4B8C-83A1-F6EECF244321}">
                <p14:modId xmlns:p14="http://schemas.microsoft.com/office/powerpoint/2010/main" val="2541260464"/>
              </p:ext>
            </p:extLst>
          </p:nvPr>
        </p:nvGraphicFramePr>
        <p:xfrm>
          <a:off x="628650" y="17252"/>
          <a:ext cx="8443851" cy="432000"/>
        </p:xfrm>
        <a:graphic>
          <a:graphicData uri="http://schemas.openxmlformats.org/drawingml/2006/table">
            <a:tbl>
              <a:tblPr firstRow="1" bandRow="1">
                <a:tableStyleId>{5C22544A-7EE6-4342-B048-85BDC9FD1C3A}</a:tableStyleId>
              </a:tblPr>
              <a:tblGrid>
                <a:gridCol w="4525737">
                  <a:extLst>
                    <a:ext uri="{9D8B030D-6E8A-4147-A177-3AD203B41FA5}">
                      <a16:colId xmlns:a16="http://schemas.microsoft.com/office/drawing/2014/main" val="20000"/>
                    </a:ext>
                  </a:extLst>
                </a:gridCol>
                <a:gridCol w="3918114">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baseline="0">
                          <a:solidFill>
                            <a:schemeClr val="bg1"/>
                          </a:solidFill>
                          <a:latin typeface="BIZ UDPゴシック" panose="020B0400000000000000" pitchFamily="50" charset="-128"/>
                          <a:ea typeface="BIZ UDPゴシック" panose="020B0400000000000000" pitchFamily="50" charset="-128"/>
                        </a:rPr>
                        <a:t>ダークパターン事例 イラスト集</a:t>
                      </a: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矢印: 五方向 1">
            <a:extLst>
              <a:ext uri="{FF2B5EF4-FFF2-40B4-BE49-F238E27FC236}">
                <a16:creationId xmlns:a16="http://schemas.microsoft.com/office/drawing/2014/main" id="{D14CB611-BC12-35AC-E6C9-156D74866A79}"/>
              </a:ext>
            </a:extLst>
          </p:cNvPr>
          <p:cNvSpPr/>
          <p:nvPr userDrawn="1"/>
        </p:nvSpPr>
        <p:spPr>
          <a:xfrm>
            <a:off x="-1" y="650215"/>
            <a:ext cx="7108167" cy="849811"/>
          </a:xfrm>
          <a:prstGeom prst="homePlat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716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縦書きタイトルと&#10;縦書きテキスト">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D91C12FC-DA15-C2C2-98A5-206F13B7EA62}"/>
              </a:ext>
            </a:extLst>
          </p:cNvPr>
          <p:cNvGraphicFramePr>
            <a:graphicFrameLocks noGrp="1"/>
          </p:cNvGraphicFramePr>
          <p:nvPr userDrawn="1">
            <p:extLst>
              <p:ext uri="{D42A27DB-BD31-4B8C-83A1-F6EECF244321}">
                <p14:modId xmlns:p14="http://schemas.microsoft.com/office/powerpoint/2010/main" val="2843864318"/>
              </p:ext>
            </p:extLst>
          </p:nvPr>
        </p:nvGraphicFramePr>
        <p:xfrm>
          <a:off x="-18000" y="0"/>
          <a:ext cx="9180000" cy="435178"/>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435178">
                <a:tc>
                  <a:txBody>
                    <a:bodyPr/>
                    <a:lstStyle/>
                    <a:p>
                      <a:endParaRPr kumimoji="1" lang="ja-JP" altLang="en-US" sz="140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bl>
          </a:graphicData>
        </a:graphic>
      </p:graphicFrame>
      <p:graphicFrame>
        <p:nvGraphicFramePr>
          <p:cNvPr id="3" name="表 2">
            <a:extLst>
              <a:ext uri="{FF2B5EF4-FFF2-40B4-BE49-F238E27FC236}">
                <a16:creationId xmlns:a16="http://schemas.microsoft.com/office/drawing/2014/main" id="{7EAC3A22-1FB9-B0D1-0BA8-E0692985FB8F}"/>
              </a:ext>
            </a:extLst>
          </p:cNvPr>
          <p:cNvGraphicFramePr>
            <a:graphicFrameLocks noGrp="1"/>
          </p:cNvGraphicFramePr>
          <p:nvPr userDrawn="1">
            <p:extLst>
              <p:ext uri="{D42A27DB-BD31-4B8C-83A1-F6EECF244321}">
                <p14:modId xmlns:p14="http://schemas.microsoft.com/office/powerpoint/2010/main" val="2166201347"/>
              </p:ext>
            </p:extLst>
          </p:nvPr>
        </p:nvGraphicFramePr>
        <p:xfrm>
          <a:off x="628650" y="17252"/>
          <a:ext cx="8443851" cy="432000"/>
        </p:xfrm>
        <a:graphic>
          <a:graphicData uri="http://schemas.openxmlformats.org/drawingml/2006/table">
            <a:tbl>
              <a:tblPr firstRow="1" bandRow="1">
                <a:tableStyleId>{5C22544A-7EE6-4342-B048-85BDC9FD1C3A}</a:tableStyleId>
              </a:tblPr>
              <a:tblGrid>
                <a:gridCol w="4525737">
                  <a:extLst>
                    <a:ext uri="{9D8B030D-6E8A-4147-A177-3AD203B41FA5}">
                      <a16:colId xmlns:a16="http://schemas.microsoft.com/office/drawing/2014/main" val="20000"/>
                    </a:ext>
                  </a:extLst>
                </a:gridCol>
                <a:gridCol w="3918114">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baseline="0">
                          <a:solidFill>
                            <a:schemeClr val="bg1"/>
                          </a:solidFill>
                          <a:latin typeface="BIZ UDPゴシック" panose="020B0400000000000000" pitchFamily="50" charset="-128"/>
                          <a:ea typeface="BIZ UDPゴシック" panose="020B0400000000000000" pitchFamily="50" charset="-128"/>
                        </a:rPr>
                        <a:t>ダークパターン事例 イラスト集</a:t>
                      </a:r>
                    </a:p>
                  </a:txBody>
                  <a:tcPr marL="72000" marR="0" marT="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070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30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78155"/>
      </p:ext>
    </p:extLst>
  </p:cSld>
  <p:clrMap bg1="lt1" tx1="dk1" bg2="lt2" tx2="dk2" accent1="accent1" accent2="accent2" accent3="accent3" accent4="accent4" accent5="accent5" accent6="accent6" hlink="hlink" folHlink="folHlink"/>
  <p:sldLayoutIdLst>
    <p:sldLayoutId id="2147483756" r:id="rId1"/>
    <p:sldLayoutId id="2147483917" r:id="rId2"/>
    <p:sldLayoutId id="2147483918" r:id="rId3"/>
    <p:sldLayoutId id="2147483919" r:id="rId4"/>
    <p:sldLayoutId id="2147483897" r:id="rId5"/>
    <p:sldLayoutId id="214748391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78573C-6FD5-E7C9-9187-3E12BF06F0C4}"/>
              </a:ext>
            </a:extLst>
          </p:cNvPr>
          <p:cNvGrpSpPr/>
          <p:nvPr/>
        </p:nvGrpSpPr>
        <p:grpSpPr>
          <a:xfrm>
            <a:off x="-73701" y="1883052"/>
            <a:ext cx="8748135" cy="2604725"/>
            <a:chOff x="-286134" y="1883052"/>
            <a:chExt cx="8748135" cy="2604725"/>
          </a:xfrm>
        </p:grpSpPr>
        <p:sp>
          <p:nvSpPr>
            <p:cNvPr id="2" name="テキスト ボックス 1">
              <a:extLst>
                <a:ext uri="{FF2B5EF4-FFF2-40B4-BE49-F238E27FC236}">
                  <a16:creationId xmlns:a16="http://schemas.microsoft.com/office/drawing/2014/main" id="{24175351-194B-D1A8-E100-A0F0A4EF88B1}"/>
                </a:ext>
              </a:extLst>
            </p:cNvPr>
            <p:cNvSpPr txBox="1"/>
            <p:nvPr/>
          </p:nvSpPr>
          <p:spPr>
            <a:xfrm>
              <a:off x="-286134" y="1883052"/>
              <a:ext cx="8748135" cy="26047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lang="ja-JP" altLang="en-US" sz="3200" b="1" dirty="0">
                  <a:solidFill>
                    <a:prstClr val="black"/>
                  </a:solidFill>
                  <a:latin typeface="Trebuchet MS" panose="020B0603020202020204"/>
                  <a:ea typeface="メイリオ" panose="020B0604030504040204" pitchFamily="50" charset="-128"/>
                </a:rPr>
                <a:t>ダークパターン事例イラスト集</a:t>
              </a:r>
              <a:endParaRPr kumimoji="1" lang="en-US" altLang="ja-JP" sz="3200" b="1"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cxnSp>
          <p:nvCxnSpPr>
            <p:cNvPr id="3" name="直線コネクタ 2">
              <a:extLst>
                <a:ext uri="{FF2B5EF4-FFF2-40B4-BE49-F238E27FC236}">
                  <a16:creationId xmlns:a16="http://schemas.microsoft.com/office/drawing/2014/main" id="{9FD2C0B4-83FC-507B-8B2C-1734362A5433}"/>
                </a:ext>
              </a:extLst>
            </p:cNvPr>
            <p:cNvCxnSpPr>
              <a:cxnSpLocks/>
            </p:cNvCxnSpPr>
            <p:nvPr/>
          </p:nvCxnSpPr>
          <p:spPr>
            <a:xfrm>
              <a:off x="920055" y="3513258"/>
              <a:ext cx="7303891"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B3C76360-E3A6-A529-79F3-5A8C8F2275E1}"/>
              </a:ext>
            </a:extLst>
          </p:cNvPr>
          <p:cNvSpPr txBox="1"/>
          <p:nvPr/>
        </p:nvSpPr>
        <p:spPr>
          <a:xfrm>
            <a:off x="1491141" y="5260074"/>
            <a:ext cx="6418038" cy="1314833"/>
          </a:xfrm>
          <a:prstGeom prst="rect">
            <a:avLst/>
          </a:prstGeom>
        </p:spPr>
        <p:txBody>
          <a:bodyPr vert="horz" lIns="91440" tIns="45720" rIns="91440" bIns="45720" rtlCol="0" anchor="t">
            <a:noAutofit/>
          </a:bodyPr>
          <a:lstStyle/>
          <a:p>
            <a:pPr marL="127000" indent="-457200" defTabSz="457200">
              <a:spcBef>
                <a:spcPts val="300"/>
              </a:spcBef>
              <a:buClr>
                <a:schemeClr val="accent1"/>
              </a:buClr>
              <a:buSzPct val="80000"/>
            </a:pPr>
            <a:r>
              <a:rPr lang="ja-JP" altLang="en-US" sz="1000" dirty="0">
                <a:solidFill>
                  <a:srgbClr val="155DAA"/>
                </a:solidFill>
                <a:effectLst/>
                <a:latin typeface="+mn-ea"/>
              </a:rPr>
              <a:t>▶</a:t>
            </a:r>
            <a:r>
              <a:rPr lang="ja-JP" altLang="en-US" sz="1000" dirty="0">
                <a:effectLst/>
                <a:latin typeface="+mn-ea"/>
              </a:rPr>
              <a:t>本資料は、新未来創造戦略本部国際消費者政策研究センターにて作成したリサーチ・ディスカッション・ペーパー「いわゆる</a:t>
            </a:r>
            <a:r>
              <a:rPr lang="en-US" altLang="ja-JP" sz="1000" dirty="0">
                <a:effectLst/>
                <a:latin typeface="+mn-ea"/>
              </a:rPr>
              <a:t>『</a:t>
            </a:r>
            <a:r>
              <a:rPr lang="ja-JP" altLang="en-US" sz="1000" dirty="0">
                <a:effectLst/>
                <a:latin typeface="+mn-ea"/>
              </a:rPr>
              <a:t>ダークパターン</a:t>
            </a:r>
            <a:r>
              <a:rPr lang="en-US" altLang="ja-JP" sz="1000" dirty="0">
                <a:effectLst/>
                <a:latin typeface="+mn-ea"/>
              </a:rPr>
              <a:t>』</a:t>
            </a:r>
            <a:r>
              <a:rPr lang="ja-JP" altLang="en-US" sz="1000" dirty="0">
                <a:effectLst/>
                <a:latin typeface="+mn-ea"/>
              </a:rPr>
              <a:t>に関する取引の実態調査」の執筆者個人の責任で作成されており、消費者庁の見解を示すものではありません。</a:t>
            </a:r>
            <a:br>
              <a:rPr lang="en-US" altLang="ja-JP" sz="1000" dirty="0">
                <a:latin typeface="+mn-ea"/>
              </a:rPr>
            </a:br>
            <a:r>
              <a:rPr lang="ja-JP" altLang="en-US" sz="1000" dirty="0">
                <a:latin typeface="+mn-ea"/>
              </a:rPr>
              <a:t>なお、掲載</a:t>
            </a:r>
            <a:r>
              <a:rPr lang="ja-JP" altLang="en-US" sz="1000" dirty="0">
                <a:effectLst/>
                <a:latin typeface="+mn-ea"/>
              </a:rPr>
              <a:t>されているイラストは、実際の事例を参考に分かりやすく示すために作成したものです。特定の個別事例を</a:t>
            </a:r>
            <a:r>
              <a:rPr lang="ja-JP" altLang="en-US" sz="1000" dirty="0">
                <a:latin typeface="+mn-ea"/>
              </a:rPr>
              <a:t>直接指し示す</a:t>
            </a:r>
            <a:r>
              <a:rPr lang="ja-JP" altLang="en-US" sz="1000" dirty="0">
                <a:effectLst/>
                <a:latin typeface="+mn-ea"/>
              </a:rPr>
              <a:t>ものではありません。</a:t>
            </a:r>
            <a:endParaRPr lang="en-US" altLang="ja-JP" sz="1000" dirty="0">
              <a:effectLst/>
              <a:latin typeface="+mn-ea"/>
            </a:endParaRPr>
          </a:p>
          <a:p>
            <a:pPr marL="127000" indent="-457200" defTabSz="457200">
              <a:spcBef>
                <a:spcPts val="300"/>
              </a:spcBef>
              <a:buClr>
                <a:schemeClr val="accent1"/>
              </a:buClr>
              <a:buSzPct val="80000"/>
            </a:pPr>
            <a:r>
              <a:rPr lang="ja-JP" altLang="en-US" sz="1000" dirty="0">
                <a:solidFill>
                  <a:srgbClr val="155DAA"/>
                </a:solidFill>
                <a:effectLst/>
                <a:latin typeface="+mn-ea"/>
              </a:rPr>
              <a:t>▶</a:t>
            </a:r>
            <a:r>
              <a:rPr lang="ja-JP" altLang="en-US" sz="1000" dirty="0">
                <a:effectLst/>
                <a:latin typeface="+mn-ea"/>
              </a:rPr>
              <a:t>本資料は、上記リサーチ・ディスカッション・ペーパーで取り上げたいわゆる「ダークパターン」のうち主だったものをイラスト化したものです。各種講座や授業など、消費者の皆様への周知啓発のために御活用ください。</a:t>
            </a:r>
          </a:p>
        </p:txBody>
      </p:sp>
      <p:sp>
        <p:nvSpPr>
          <p:cNvPr id="6" name="object 38">
            <a:extLst>
              <a:ext uri="{FF2B5EF4-FFF2-40B4-BE49-F238E27FC236}">
                <a16:creationId xmlns:a16="http://schemas.microsoft.com/office/drawing/2014/main" id="{87C01D2E-A073-13B9-2F3E-86942F460938}"/>
              </a:ext>
            </a:extLst>
          </p:cNvPr>
          <p:cNvSpPr/>
          <p:nvPr/>
        </p:nvSpPr>
        <p:spPr>
          <a:xfrm>
            <a:off x="6357954" y="2758764"/>
            <a:ext cx="2316480" cy="11719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7" name="図 6" descr="&#10;&#10;&#10;">
            <a:extLst>
              <a:ext uri="{FF2B5EF4-FFF2-40B4-BE49-F238E27FC236}">
                <a16:creationId xmlns:a16="http://schemas.microsoft.com/office/drawing/2014/main" id="{C704EA66-4006-CFCE-83E0-F7EAE8E8C26A}"/>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0" y="152103"/>
            <a:ext cx="1846298" cy="580926"/>
          </a:xfrm>
          <a:prstGeom prst="rect">
            <a:avLst/>
          </a:prstGeom>
        </p:spPr>
      </p:pic>
    </p:spTree>
    <p:extLst>
      <p:ext uri="{BB962C8B-B14F-4D97-AF65-F5344CB8AC3E}">
        <p14:creationId xmlns:p14="http://schemas.microsoft.com/office/powerpoint/2010/main" val="173538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ダークパターン事例⑨　キャンセル困難</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 name="グループ化 1">
            <a:extLst>
              <a:ext uri="{FF2B5EF4-FFF2-40B4-BE49-F238E27FC236}">
                <a16:creationId xmlns:a16="http://schemas.microsoft.com/office/drawing/2014/main" id="{5B65E4B9-3B8B-D1E1-0164-1806A9BEE86E}"/>
              </a:ext>
            </a:extLst>
          </p:cNvPr>
          <p:cNvGrpSpPr/>
          <p:nvPr/>
        </p:nvGrpSpPr>
        <p:grpSpPr>
          <a:xfrm>
            <a:off x="3200625" y="2448054"/>
            <a:ext cx="5906429" cy="4307584"/>
            <a:chOff x="1611971" y="1783036"/>
            <a:chExt cx="5906429" cy="4307584"/>
          </a:xfrm>
        </p:grpSpPr>
        <p:pic>
          <p:nvPicPr>
            <p:cNvPr id="20" name="図 19">
              <a:extLst>
                <a:ext uri="{FF2B5EF4-FFF2-40B4-BE49-F238E27FC236}">
                  <a16:creationId xmlns:a16="http://schemas.microsoft.com/office/drawing/2014/main" id="{5E024C18-A363-375E-DCB2-9928E8434E39}"/>
                </a:ext>
              </a:extLst>
            </p:cNvPr>
            <p:cNvPicPr>
              <a:picLocks noChangeAspect="1"/>
            </p:cNvPicPr>
            <p:nvPr/>
          </p:nvPicPr>
          <p:blipFill>
            <a:blip r:embed="rId3"/>
            <a:stretch>
              <a:fillRect/>
            </a:stretch>
          </p:blipFill>
          <p:spPr>
            <a:xfrm>
              <a:off x="1611971" y="1783036"/>
              <a:ext cx="5906429" cy="4307584"/>
            </a:xfrm>
            <a:prstGeom prst="rect">
              <a:avLst/>
            </a:prstGeom>
          </p:spPr>
        </p:pic>
        <p:sp>
          <p:nvSpPr>
            <p:cNvPr id="12" name="吹き出し: 折線 11">
              <a:extLst>
                <a:ext uri="{FF2B5EF4-FFF2-40B4-BE49-F238E27FC236}">
                  <a16:creationId xmlns:a16="http://schemas.microsoft.com/office/drawing/2014/main" id="{6692981F-A3B9-1B13-0EE0-F082D283A40A}"/>
                </a:ext>
              </a:extLst>
            </p:cNvPr>
            <p:cNvSpPr/>
            <p:nvPr/>
          </p:nvSpPr>
          <p:spPr>
            <a:xfrm>
              <a:off x="6058501" y="3584716"/>
              <a:ext cx="1302306" cy="1259658"/>
            </a:xfrm>
            <a:prstGeom prst="borderCallout2">
              <a:avLst>
                <a:gd name="adj1" fmla="val 82035"/>
                <a:gd name="adj2" fmla="val -355"/>
                <a:gd name="adj3" fmla="val 139662"/>
                <a:gd name="adj4" fmla="val -26872"/>
                <a:gd name="adj5" fmla="val 139800"/>
                <a:gd name="adj6" fmla="val -69366"/>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1322040B-D46C-6C42-C8B7-094BC7964980}"/>
                </a:ext>
              </a:extLst>
            </p:cNvPr>
            <p:cNvGrpSpPr/>
            <p:nvPr/>
          </p:nvGrpSpPr>
          <p:grpSpPr>
            <a:xfrm>
              <a:off x="3711715" y="4026758"/>
              <a:ext cx="2121357" cy="1051049"/>
              <a:chOff x="3909792" y="4017522"/>
              <a:chExt cx="2121357" cy="1051049"/>
            </a:xfrm>
          </p:grpSpPr>
          <p:sp>
            <p:nvSpPr>
              <p:cNvPr id="13" name="吹き出し: 折線 12">
                <a:extLst>
                  <a:ext uri="{FF2B5EF4-FFF2-40B4-BE49-F238E27FC236}">
                    <a16:creationId xmlns:a16="http://schemas.microsoft.com/office/drawing/2014/main" id="{012C5B9D-E97D-EBCB-3F02-A6F447084C98}"/>
                  </a:ext>
                </a:extLst>
              </p:cNvPr>
              <p:cNvSpPr/>
              <p:nvPr/>
            </p:nvSpPr>
            <p:spPr>
              <a:xfrm>
                <a:off x="4833440" y="4017522"/>
                <a:ext cx="1197709" cy="340469"/>
              </a:xfrm>
              <a:prstGeom prst="borderCallout2">
                <a:avLst>
                  <a:gd name="adj1" fmla="val 50787"/>
                  <a:gd name="adj2" fmla="val -453"/>
                  <a:gd name="adj3" fmla="val 301279"/>
                  <a:gd name="adj4" fmla="val -27382"/>
                  <a:gd name="adj5" fmla="val 301493"/>
                  <a:gd name="adj6" fmla="val -73847"/>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06C1F88-9769-5916-DAC8-EC71F9CF899E}"/>
                  </a:ext>
                </a:extLst>
              </p:cNvPr>
              <p:cNvSpPr txBox="1"/>
              <p:nvPr/>
            </p:nvSpPr>
            <p:spPr>
              <a:xfrm>
                <a:off x="3909792" y="4699239"/>
                <a:ext cx="3338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8" name="吹き出し: 折線 17">
              <a:extLst>
                <a:ext uri="{FF2B5EF4-FFF2-40B4-BE49-F238E27FC236}">
                  <a16:creationId xmlns:a16="http://schemas.microsoft.com/office/drawing/2014/main" id="{4D0FC13E-D78D-D25F-EBED-991381EE36E9}"/>
                </a:ext>
              </a:extLst>
            </p:cNvPr>
            <p:cNvSpPr/>
            <p:nvPr/>
          </p:nvSpPr>
          <p:spPr>
            <a:xfrm>
              <a:off x="6171191" y="5468319"/>
              <a:ext cx="1072138" cy="209159"/>
            </a:xfrm>
            <a:prstGeom prst="borderCallout2">
              <a:avLst>
                <a:gd name="adj1" fmla="val 46828"/>
                <a:gd name="adj2" fmla="val 1057"/>
                <a:gd name="adj3" fmla="val 254545"/>
                <a:gd name="adj4" fmla="val -16617"/>
                <a:gd name="adj5" fmla="val 255197"/>
                <a:gd name="adj6" fmla="val -59166"/>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1">
            <a:extLst>
              <a:ext uri="{FF2B5EF4-FFF2-40B4-BE49-F238E27FC236}">
                <a16:creationId xmlns:a16="http://schemas.microsoft.com/office/drawing/2014/main" id="{F00CE0D9-E9E3-812E-4ABC-05577B7792BA}"/>
              </a:ext>
            </a:extLst>
          </p:cNvPr>
          <p:cNvSpPr txBox="1">
            <a:spLocks/>
          </p:cNvSpPr>
          <p:nvPr/>
        </p:nvSpPr>
        <p:spPr>
          <a:xfrm>
            <a:off x="152459" y="2401686"/>
            <a:ext cx="3048166" cy="39408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解約をしようとすると解約のデメリットを表示させ、消費者を引き留めようとする。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解約前に他のプラン等の選択肢を紹介し、消費者を引き留めようとする。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多数の画面を遷移したり、何度もスクロールをしたりしないと最終的な解約ボタンまで行きつかず、手順が煩雑である。</a:t>
            </a:r>
            <a:endParaRPr lang="en-US" altLang="ja-JP" sz="1600"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4B80A956-9EC2-8F0C-0385-7437FCCD1633}"/>
              </a:ext>
            </a:extLst>
          </p:cNvPr>
          <p:cNvGrpSpPr/>
          <p:nvPr/>
        </p:nvGrpSpPr>
        <p:grpSpPr>
          <a:xfrm>
            <a:off x="1401575" y="1484507"/>
            <a:ext cx="5986089" cy="851586"/>
            <a:chOff x="118425" y="2077943"/>
            <a:chExt cx="5986089" cy="851586"/>
          </a:xfrm>
        </p:grpSpPr>
        <p:sp>
          <p:nvSpPr>
            <p:cNvPr id="8" name="タイトル 1">
              <a:extLst>
                <a:ext uri="{FF2B5EF4-FFF2-40B4-BE49-F238E27FC236}">
                  <a16:creationId xmlns:a16="http://schemas.microsoft.com/office/drawing/2014/main" id="{B98E801B-6F31-1A3F-5E18-3A559EBE1714}"/>
                </a:ext>
              </a:extLst>
            </p:cNvPr>
            <p:cNvSpPr txBox="1">
              <a:spLocks/>
            </p:cNvSpPr>
            <p:nvPr/>
          </p:nvSpPr>
          <p:spPr>
            <a:xfrm>
              <a:off x="645106" y="2215092"/>
              <a:ext cx="5343216"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商品等の購入や会員登録等、事業者への申込みの手続の難易度と、解約・退会の難易度が釣り合わないもの</a:t>
              </a:r>
            </a:p>
          </p:txBody>
        </p:sp>
        <p:sp>
          <p:nvSpPr>
            <p:cNvPr id="9" name="フローチャート: 代替処理 8">
              <a:extLst>
                <a:ext uri="{FF2B5EF4-FFF2-40B4-BE49-F238E27FC236}">
                  <a16:creationId xmlns:a16="http://schemas.microsoft.com/office/drawing/2014/main" id="{2BEA5382-37C2-0C54-DE70-B93126D48B64}"/>
                </a:ext>
              </a:extLst>
            </p:cNvPr>
            <p:cNvSpPr/>
            <p:nvPr/>
          </p:nvSpPr>
          <p:spPr>
            <a:xfrm>
              <a:off x="296584" y="2077943"/>
              <a:ext cx="5807930" cy="832125"/>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グラフィックス 9" descr="教授 女性 単色塗りつぶし">
              <a:extLst>
                <a:ext uri="{FF2B5EF4-FFF2-40B4-BE49-F238E27FC236}">
                  <a16:creationId xmlns:a16="http://schemas.microsoft.com/office/drawing/2014/main" id="{488DA054-5DBF-2CA0-C3E6-7839343003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
        <p:nvSpPr>
          <p:cNvPr id="22" name="テキスト ボックス 21">
            <a:extLst>
              <a:ext uri="{FF2B5EF4-FFF2-40B4-BE49-F238E27FC236}">
                <a16:creationId xmlns:a16="http://schemas.microsoft.com/office/drawing/2014/main" id="{01396649-087C-45F5-CF46-5A8DA8E6B4CD}"/>
              </a:ext>
            </a:extLst>
          </p:cNvPr>
          <p:cNvSpPr txBox="1"/>
          <p:nvPr/>
        </p:nvSpPr>
        <p:spPr>
          <a:xfrm>
            <a:off x="6608022" y="5657297"/>
            <a:ext cx="3338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9C84CC09-2DD8-C3E5-F92D-EF548959DA45}"/>
              </a:ext>
            </a:extLst>
          </p:cNvPr>
          <p:cNvSpPr txBox="1"/>
          <p:nvPr/>
        </p:nvSpPr>
        <p:spPr>
          <a:xfrm>
            <a:off x="7038293" y="6301865"/>
            <a:ext cx="3338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4610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4E41E0D5-2B59-E34F-418F-B6EA62ADC43F}"/>
              </a:ext>
            </a:extLst>
          </p:cNvPr>
          <p:cNvPicPr>
            <a:picLocks noChangeAspect="1"/>
          </p:cNvPicPr>
          <p:nvPr/>
        </p:nvPicPr>
        <p:blipFill>
          <a:blip r:embed="rId3"/>
          <a:srcRect l="910" t="781" b="5169"/>
          <a:stretch/>
        </p:blipFill>
        <p:spPr>
          <a:xfrm>
            <a:off x="4971992" y="995363"/>
            <a:ext cx="4172008" cy="5819774"/>
          </a:xfrm>
          <a:prstGeom prst="rect">
            <a:avLst/>
          </a:prstGeom>
        </p:spPr>
      </p:pic>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ダークパターン事例⑩　価格比較妨害</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タイトル 1">
            <a:extLst>
              <a:ext uri="{FF2B5EF4-FFF2-40B4-BE49-F238E27FC236}">
                <a16:creationId xmlns:a16="http://schemas.microsoft.com/office/drawing/2014/main" id="{2BDA67F0-B20C-8FC6-0B14-DBE9D9781678}"/>
              </a:ext>
            </a:extLst>
          </p:cNvPr>
          <p:cNvSpPr txBox="1">
            <a:spLocks/>
          </p:cNvSpPr>
          <p:nvPr/>
        </p:nvSpPr>
        <p:spPr>
          <a:xfrm>
            <a:off x="311007" y="2946724"/>
            <a:ext cx="4809674" cy="267527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a:lnSpc>
                <a:spcPct val="110000"/>
              </a:lnSpc>
            </a:pPr>
            <a:r>
              <a:rPr lang="ja-JP" altLang="en-US" sz="1600" dirty="0">
                <a:latin typeface="BIZ UDPゴシック" panose="020B0400000000000000" pitchFamily="50" charset="-128"/>
                <a:ea typeface="BIZ UDPゴシック" panose="020B0400000000000000" pitchFamily="50" charset="-128"/>
              </a:rPr>
              <a:t>複数のプランのうち、料金が一番高いプラン</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だけが表示されており、「すべてのプランを見る」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というボタンを押さないと、他のプランを確認する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ことができず、価格の比較を妨害される。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他のプランがあることを認識しないまま、意図せず</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高いプランを選択してしまう。</a:t>
            </a:r>
          </a:p>
        </p:txBody>
      </p:sp>
      <p:grpSp>
        <p:nvGrpSpPr>
          <p:cNvPr id="10" name="グループ化 9">
            <a:extLst>
              <a:ext uri="{FF2B5EF4-FFF2-40B4-BE49-F238E27FC236}">
                <a16:creationId xmlns:a16="http://schemas.microsoft.com/office/drawing/2014/main" id="{C2FB4078-B743-CFDD-AC9A-B66C74328507}"/>
              </a:ext>
            </a:extLst>
          </p:cNvPr>
          <p:cNvGrpSpPr/>
          <p:nvPr/>
        </p:nvGrpSpPr>
        <p:grpSpPr>
          <a:xfrm>
            <a:off x="415015" y="1846328"/>
            <a:ext cx="4019551" cy="851586"/>
            <a:chOff x="118425" y="2077943"/>
            <a:chExt cx="4019551" cy="851586"/>
          </a:xfrm>
        </p:grpSpPr>
        <p:sp>
          <p:nvSpPr>
            <p:cNvPr id="11" name="タイトル 1">
              <a:extLst>
                <a:ext uri="{FF2B5EF4-FFF2-40B4-BE49-F238E27FC236}">
                  <a16:creationId xmlns:a16="http://schemas.microsoft.com/office/drawing/2014/main" id="{C4EE0995-46CE-0124-87A2-FE6A5B8D3205}"/>
                </a:ext>
              </a:extLst>
            </p:cNvPr>
            <p:cNvSpPr txBox="1">
              <a:spLocks/>
            </p:cNvSpPr>
            <p:nvPr/>
          </p:nvSpPr>
          <p:spPr>
            <a:xfrm>
              <a:off x="645106" y="2215092"/>
              <a:ext cx="3419036"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価格等を比較しづらくしているもの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フローチャート: 代替処理 11">
              <a:extLst>
                <a:ext uri="{FF2B5EF4-FFF2-40B4-BE49-F238E27FC236}">
                  <a16:creationId xmlns:a16="http://schemas.microsoft.com/office/drawing/2014/main" id="{92808DE7-C99F-0FD9-2DD6-1892BF8C5356}"/>
                </a:ext>
              </a:extLst>
            </p:cNvPr>
            <p:cNvSpPr/>
            <p:nvPr/>
          </p:nvSpPr>
          <p:spPr>
            <a:xfrm>
              <a:off x="296584" y="2077943"/>
              <a:ext cx="3841392" cy="832125"/>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グラフィックス 12" descr="教授 女性 単色塗りつぶし">
              <a:extLst>
                <a:ext uri="{FF2B5EF4-FFF2-40B4-BE49-F238E27FC236}">
                  <a16:creationId xmlns:a16="http://schemas.microsoft.com/office/drawing/2014/main" id="{3C99B6A3-972A-20B6-770D-64FDBABF5D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114229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ダークパターン事例⑪　隠れたコスト</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6E6AD005-402F-1C16-D48F-B7954BE62C36}"/>
              </a:ext>
            </a:extLst>
          </p:cNvPr>
          <p:cNvPicPr>
            <a:picLocks noChangeAspect="1"/>
          </p:cNvPicPr>
          <p:nvPr/>
        </p:nvPicPr>
        <p:blipFill>
          <a:blip r:embed="rId3"/>
          <a:srcRect l="394" r="503"/>
          <a:stretch/>
        </p:blipFill>
        <p:spPr>
          <a:xfrm>
            <a:off x="5493488" y="554114"/>
            <a:ext cx="3480392" cy="6245673"/>
          </a:xfrm>
          <a:prstGeom prst="rect">
            <a:avLst/>
          </a:prstGeom>
        </p:spPr>
      </p:pic>
      <p:grpSp>
        <p:nvGrpSpPr>
          <p:cNvPr id="2" name="グループ化 1">
            <a:extLst>
              <a:ext uri="{FF2B5EF4-FFF2-40B4-BE49-F238E27FC236}">
                <a16:creationId xmlns:a16="http://schemas.microsoft.com/office/drawing/2014/main" id="{37AC4DD5-5C45-247B-30E6-145BACEEC4F7}"/>
              </a:ext>
            </a:extLst>
          </p:cNvPr>
          <p:cNvGrpSpPr/>
          <p:nvPr/>
        </p:nvGrpSpPr>
        <p:grpSpPr>
          <a:xfrm>
            <a:off x="194062" y="1492046"/>
            <a:ext cx="4987832" cy="1345168"/>
            <a:chOff x="118425" y="1765426"/>
            <a:chExt cx="4987832" cy="1345168"/>
          </a:xfrm>
        </p:grpSpPr>
        <p:sp>
          <p:nvSpPr>
            <p:cNvPr id="3" name="タイトル 1">
              <a:extLst>
                <a:ext uri="{FF2B5EF4-FFF2-40B4-BE49-F238E27FC236}">
                  <a16:creationId xmlns:a16="http://schemas.microsoft.com/office/drawing/2014/main" id="{E274FF20-9A1C-00EF-12C8-59EB2E0618AF}"/>
                </a:ext>
              </a:extLst>
            </p:cNvPr>
            <p:cNvSpPr txBox="1">
              <a:spLocks/>
            </p:cNvSpPr>
            <p:nvPr/>
          </p:nvSpPr>
          <p:spPr>
            <a:xfrm>
              <a:off x="645106" y="1951695"/>
              <a:ext cx="4200174"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費用が複数の形式で表示されるなど不明瞭になっている、又は契約締結プロセスの終盤で明らかにされるもの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フローチャート: 代替処理 6">
              <a:extLst>
                <a:ext uri="{FF2B5EF4-FFF2-40B4-BE49-F238E27FC236}">
                  <a16:creationId xmlns:a16="http://schemas.microsoft.com/office/drawing/2014/main" id="{7E8384D9-D709-951D-D927-0E576C80D1E2}"/>
                </a:ext>
              </a:extLst>
            </p:cNvPr>
            <p:cNvSpPr/>
            <p:nvPr/>
          </p:nvSpPr>
          <p:spPr>
            <a:xfrm>
              <a:off x="296583" y="1765426"/>
              <a:ext cx="4809674" cy="1312701"/>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教授 女性 単色塗りつぶし">
              <a:extLst>
                <a:ext uri="{FF2B5EF4-FFF2-40B4-BE49-F238E27FC236}">
                  <a16:creationId xmlns:a16="http://schemas.microsoft.com/office/drawing/2014/main" id="{4FD86355-11BA-689B-D351-85850F3BB6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494554"/>
              <a:ext cx="616040" cy="616040"/>
            </a:xfrm>
            <a:prstGeom prst="rect">
              <a:avLst/>
            </a:prstGeom>
          </p:spPr>
        </p:pic>
      </p:grpSp>
      <p:sp>
        <p:nvSpPr>
          <p:cNvPr id="9" name="タイトル 1">
            <a:extLst>
              <a:ext uri="{FF2B5EF4-FFF2-40B4-BE49-F238E27FC236}">
                <a16:creationId xmlns:a16="http://schemas.microsoft.com/office/drawing/2014/main" id="{34FC687E-2367-267B-A58F-0EE3C88DA5CD}"/>
              </a:ext>
            </a:extLst>
          </p:cNvPr>
          <p:cNvSpPr txBox="1">
            <a:spLocks/>
          </p:cNvSpPr>
          <p:nvPr/>
        </p:nvSpPr>
        <p:spPr>
          <a:xfrm>
            <a:off x="324021" y="3207087"/>
            <a:ext cx="4270958" cy="253215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税込み価格か、税抜き価格か、画面によって価格の表示が異なるため、支払価格が一見して分かりにくい。</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それまで案内のなかった送料・手数料が最終確認画面で初めて表示される。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ja-JP" altLang="en-US" sz="16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2D6070D1-0F27-D9DB-3FCB-8F02630868ED}"/>
              </a:ext>
            </a:extLst>
          </p:cNvPr>
          <p:cNvGrpSpPr/>
          <p:nvPr/>
        </p:nvGrpSpPr>
        <p:grpSpPr>
          <a:xfrm>
            <a:off x="4572000" y="5708642"/>
            <a:ext cx="4016678" cy="1009266"/>
            <a:chOff x="4572000" y="5733123"/>
            <a:chExt cx="4016678" cy="1009266"/>
          </a:xfrm>
        </p:grpSpPr>
        <p:sp>
          <p:nvSpPr>
            <p:cNvPr id="10" name="吹き出し: 折線 9">
              <a:extLst>
                <a:ext uri="{FF2B5EF4-FFF2-40B4-BE49-F238E27FC236}">
                  <a16:creationId xmlns:a16="http://schemas.microsoft.com/office/drawing/2014/main" id="{195885DD-FC1F-EEB4-8899-746F33631F35}"/>
                </a:ext>
              </a:extLst>
            </p:cNvPr>
            <p:cNvSpPr/>
            <p:nvPr/>
          </p:nvSpPr>
          <p:spPr>
            <a:xfrm>
              <a:off x="7764195" y="5733123"/>
              <a:ext cx="824483" cy="318194"/>
            </a:xfrm>
            <a:prstGeom prst="borderCallout2">
              <a:avLst>
                <a:gd name="adj1" fmla="val 99868"/>
                <a:gd name="adj2" fmla="val 41"/>
                <a:gd name="adj3" fmla="val 307318"/>
                <a:gd name="adj4" fmla="val -294179"/>
                <a:gd name="adj5" fmla="val 308084"/>
                <a:gd name="adj6" fmla="val -377362"/>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3048D8F-8FD8-7670-A38C-CB68FFE76360}"/>
                </a:ext>
              </a:extLst>
            </p:cNvPr>
            <p:cNvSpPr txBox="1"/>
            <p:nvPr/>
          </p:nvSpPr>
          <p:spPr>
            <a:xfrm>
              <a:off x="4572000" y="6373057"/>
              <a:ext cx="348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8" name="吹き出し: 折線 17">
            <a:extLst>
              <a:ext uri="{FF2B5EF4-FFF2-40B4-BE49-F238E27FC236}">
                <a16:creationId xmlns:a16="http://schemas.microsoft.com/office/drawing/2014/main" id="{D525F65F-BC10-AE42-3513-FCA6B022DB9D}"/>
              </a:ext>
            </a:extLst>
          </p:cNvPr>
          <p:cNvSpPr/>
          <p:nvPr/>
        </p:nvSpPr>
        <p:spPr>
          <a:xfrm>
            <a:off x="7896447" y="3716449"/>
            <a:ext cx="559981" cy="150055"/>
          </a:xfrm>
          <a:prstGeom prst="borderCallout2">
            <a:avLst>
              <a:gd name="adj1" fmla="val 102350"/>
              <a:gd name="adj2" fmla="val -1569"/>
              <a:gd name="adj3" fmla="val 489591"/>
              <a:gd name="adj4" fmla="val -460262"/>
              <a:gd name="adj5" fmla="val 486144"/>
              <a:gd name="adj6" fmla="val -581152"/>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BA9E757-CA62-7597-5893-65896BE6031A}"/>
              </a:ext>
            </a:extLst>
          </p:cNvPr>
          <p:cNvSpPr txBox="1"/>
          <p:nvPr/>
        </p:nvSpPr>
        <p:spPr>
          <a:xfrm>
            <a:off x="5586783" y="1741942"/>
            <a:ext cx="7459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FF0000"/>
                </a:solidFill>
                <a:latin typeface="BIZ UDPゴシック" panose="020B0400000000000000" pitchFamily="50" charset="-128"/>
                <a:ea typeface="BIZ UDPゴシック" panose="020B0400000000000000" pitchFamily="50" charset="-128"/>
              </a:rPr>
              <a:t>Ⓐ</a:t>
            </a:r>
            <a:r>
              <a:rPr lang="en-US" altLang="ja-JP" sz="1600">
                <a:solidFill>
                  <a:srgbClr val="FF0000"/>
                </a:solidFill>
                <a:latin typeface="BIZ UDPゴシック" panose="020B0400000000000000" pitchFamily="50" charset="-128"/>
                <a:ea typeface="BIZ UDPゴシック" panose="020B0400000000000000" pitchFamily="50" charset="-128"/>
              </a:rPr>
              <a:t>-1</a:t>
            </a:r>
            <a:endParaRPr kumimoji="1" lang="en-US" altLang="ja-JP" sz="16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吹き出し: 折線 19">
            <a:extLst>
              <a:ext uri="{FF2B5EF4-FFF2-40B4-BE49-F238E27FC236}">
                <a16:creationId xmlns:a16="http://schemas.microsoft.com/office/drawing/2014/main" id="{67548A32-9428-9EA3-4BE9-B0E3EF365362}"/>
              </a:ext>
            </a:extLst>
          </p:cNvPr>
          <p:cNvSpPr/>
          <p:nvPr/>
        </p:nvSpPr>
        <p:spPr>
          <a:xfrm>
            <a:off x="6799129" y="1811763"/>
            <a:ext cx="998080" cy="215514"/>
          </a:xfrm>
          <a:prstGeom prst="borderCallout2">
            <a:avLst>
              <a:gd name="adj1" fmla="val 50787"/>
              <a:gd name="adj2" fmla="val -453"/>
              <a:gd name="adj3" fmla="val 124778"/>
              <a:gd name="adj4" fmla="val -48612"/>
              <a:gd name="adj5" fmla="val 124126"/>
              <a:gd name="adj6" fmla="val -11176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74E8386-71EE-B34E-FEDA-E418B1ACA53E}"/>
              </a:ext>
            </a:extLst>
          </p:cNvPr>
          <p:cNvSpPr txBox="1"/>
          <p:nvPr/>
        </p:nvSpPr>
        <p:spPr>
          <a:xfrm>
            <a:off x="4594979" y="4108566"/>
            <a:ext cx="745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solidFill>
                  <a:srgbClr val="FF0000"/>
                </a:solidFill>
                <a:latin typeface="BIZ UDPゴシック" panose="020B0400000000000000" pitchFamily="50" charset="-128"/>
                <a:ea typeface="BIZ UDPゴシック" panose="020B0400000000000000" pitchFamily="50" charset="-128"/>
              </a:rPr>
              <a:t>Ⓐ</a:t>
            </a:r>
            <a:r>
              <a:rPr lang="en-US" altLang="ja-JP" sz="1600">
                <a:solidFill>
                  <a:srgbClr val="FF0000"/>
                </a:solidFill>
                <a:latin typeface="BIZ UDPゴシック" panose="020B0400000000000000" pitchFamily="50" charset="-128"/>
                <a:ea typeface="BIZ UDPゴシック" panose="020B0400000000000000" pitchFamily="50" charset="-128"/>
              </a:rPr>
              <a:t>-2</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2" name="グループ化 21">
            <a:extLst>
              <a:ext uri="{FF2B5EF4-FFF2-40B4-BE49-F238E27FC236}">
                <a16:creationId xmlns:a16="http://schemas.microsoft.com/office/drawing/2014/main" id="{08F98492-C75E-AD47-977D-46BCEF6963CA}"/>
              </a:ext>
            </a:extLst>
          </p:cNvPr>
          <p:cNvGrpSpPr/>
          <p:nvPr/>
        </p:nvGrpSpPr>
        <p:grpSpPr>
          <a:xfrm>
            <a:off x="4580670" y="5523143"/>
            <a:ext cx="4008008" cy="756655"/>
            <a:chOff x="4580670" y="5901261"/>
            <a:chExt cx="4008008" cy="756655"/>
          </a:xfrm>
        </p:grpSpPr>
        <p:sp>
          <p:nvSpPr>
            <p:cNvPr id="23" name="吹き出し: 折線 22">
              <a:extLst>
                <a:ext uri="{FF2B5EF4-FFF2-40B4-BE49-F238E27FC236}">
                  <a16:creationId xmlns:a16="http://schemas.microsoft.com/office/drawing/2014/main" id="{E21E996D-FF0E-CCA1-AA04-03B9491F4932}"/>
                </a:ext>
              </a:extLst>
            </p:cNvPr>
            <p:cNvSpPr/>
            <p:nvPr/>
          </p:nvSpPr>
          <p:spPr>
            <a:xfrm>
              <a:off x="7764195" y="5901261"/>
              <a:ext cx="824483" cy="150055"/>
            </a:xfrm>
            <a:prstGeom prst="borderCallout2">
              <a:avLst>
                <a:gd name="adj1" fmla="val 54613"/>
                <a:gd name="adj2" fmla="val 914"/>
                <a:gd name="adj3" fmla="val 493075"/>
                <a:gd name="adj4" fmla="val -293603"/>
                <a:gd name="adj5" fmla="val 492472"/>
                <a:gd name="adj6" fmla="val -377654"/>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17C87C4-3388-3AD3-753A-C5EC1090C3DC}"/>
                </a:ext>
              </a:extLst>
            </p:cNvPr>
            <p:cNvSpPr txBox="1"/>
            <p:nvPr/>
          </p:nvSpPr>
          <p:spPr>
            <a:xfrm>
              <a:off x="4580670" y="6288584"/>
              <a:ext cx="714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FF0000"/>
                  </a:solidFill>
                  <a:latin typeface="BIZ UDPゴシック" panose="020B0400000000000000" pitchFamily="50" charset="-128"/>
                  <a:ea typeface="BIZ UDPゴシック" panose="020B0400000000000000" pitchFamily="50" charset="-128"/>
                </a:rPr>
                <a:t>Ⓐ</a:t>
              </a:r>
              <a:r>
                <a:rPr kumimoji="1" lang="en-US" altLang="ja-JP" sz="16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-3</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271557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ダークパターン事例⑫　お客様の声</a:t>
            </a:r>
            <a:r>
              <a:rPr lang="en-US" altLang="ja-JP" sz="2000" b="1">
                <a:solidFill>
                  <a:prstClr val="black"/>
                </a:solidFill>
                <a:latin typeface="BIZ UDPゴシック" panose="020B0400000000000000" pitchFamily="50" charset="-128"/>
                <a:ea typeface="BIZ UDPゴシック" panose="020B0400000000000000" pitchFamily="50" charset="-128"/>
              </a:rPr>
              <a:t>(1)</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60E3B9A2-030A-7D43-0D10-4098928899D3}"/>
              </a:ext>
            </a:extLst>
          </p:cNvPr>
          <p:cNvPicPr>
            <a:picLocks noChangeAspect="1"/>
          </p:cNvPicPr>
          <p:nvPr/>
        </p:nvPicPr>
        <p:blipFill>
          <a:blip r:embed="rId3"/>
          <a:stretch>
            <a:fillRect/>
          </a:stretch>
        </p:blipFill>
        <p:spPr>
          <a:xfrm>
            <a:off x="1804786" y="3286509"/>
            <a:ext cx="5534429" cy="3503197"/>
          </a:xfrm>
          <a:prstGeom prst="rect">
            <a:avLst/>
          </a:prstGeom>
        </p:spPr>
      </p:pic>
      <p:sp>
        <p:nvSpPr>
          <p:cNvPr id="2" name="タイトル 1">
            <a:extLst>
              <a:ext uri="{FF2B5EF4-FFF2-40B4-BE49-F238E27FC236}">
                <a16:creationId xmlns:a16="http://schemas.microsoft.com/office/drawing/2014/main" id="{F0A2EF00-0484-9C9E-E23C-58D455EF8840}"/>
              </a:ext>
            </a:extLst>
          </p:cNvPr>
          <p:cNvSpPr txBox="1">
            <a:spLocks/>
          </p:cNvSpPr>
          <p:nvPr/>
        </p:nvSpPr>
        <p:spPr>
          <a:xfrm>
            <a:off x="933451" y="2452629"/>
            <a:ext cx="7667624" cy="6993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a:latin typeface="BIZ UDPゴシック" panose="020B0400000000000000" pitchFamily="50" charset="-128"/>
                <a:ea typeface="BIZ UDPゴシック" panose="020B0400000000000000" pitchFamily="50" charset="-128"/>
              </a:rPr>
              <a:t>【</a:t>
            </a:r>
            <a:r>
              <a:rPr lang="ja-JP" altLang="en-US" sz="1600">
                <a:latin typeface="BIZ UDPゴシック" panose="020B0400000000000000" pitchFamily="50" charset="-128"/>
                <a:ea typeface="BIZ UDPゴシック" panose="020B0400000000000000" pitchFamily="50" charset="-128"/>
              </a:rPr>
              <a:t>例</a:t>
            </a:r>
            <a:r>
              <a:rPr lang="en-US" altLang="ja-JP" sz="1600">
                <a:latin typeface="BIZ UDPゴシック" panose="020B0400000000000000" pitchFamily="50" charset="-128"/>
                <a:ea typeface="BIZ UDPゴシック" panose="020B0400000000000000" pitchFamily="50" charset="-128"/>
              </a:rPr>
              <a:t>】</a:t>
            </a:r>
            <a:r>
              <a:rPr lang="ja-JP" altLang="en-US" sz="1600">
                <a:latin typeface="BIZ UDPゴシック" panose="020B0400000000000000" pitchFamily="50" charset="-128"/>
                <a:ea typeface="BIZ UDPゴシック" panose="020B0400000000000000" pitchFamily="50" charset="-128"/>
              </a:rPr>
              <a:t> </a:t>
            </a:r>
            <a:endParaRPr lang="en-US" altLang="ja-JP" sz="1600">
              <a:latin typeface="BIZ UDPゴシック" panose="020B0400000000000000" pitchFamily="50" charset="-128"/>
              <a:ea typeface="BIZ UDPゴシック" panose="020B0400000000000000" pitchFamily="50" charset="-128"/>
            </a:endParaRPr>
          </a:p>
          <a:p>
            <a:pPr>
              <a:lnSpc>
                <a:spcPct val="110000"/>
              </a:lnSpc>
            </a:pPr>
            <a:r>
              <a:rPr lang="ja-JP" altLang="en-US" sz="1600">
                <a:latin typeface="BIZ UDPゴシック" panose="020B0400000000000000" pitchFamily="50" charset="-128"/>
                <a:ea typeface="BIZ UDPゴシック" panose="020B0400000000000000" pitchFamily="50" charset="-128"/>
              </a:rPr>
              <a:t>同一の商品に対し、</a:t>
            </a:r>
            <a:r>
              <a:rPr lang="en-US" altLang="ja-JP" sz="1600">
                <a:latin typeface="BIZ UDPゴシック" panose="020B0400000000000000" pitchFamily="50" charset="-128"/>
                <a:ea typeface="BIZ UDPゴシック" panose="020B0400000000000000" pitchFamily="50" charset="-128"/>
              </a:rPr>
              <a:t>PC</a:t>
            </a:r>
            <a:r>
              <a:rPr lang="ja-JP" altLang="en-US" sz="1600">
                <a:latin typeface="BIZ UDPゴシック" panose="020B0400000000000000" pitchFamily="50" charset="-128"/>
                <a:ea typeface="BIZ UDPゴシック" panose="020B0400000000000000" pitchFamily="50" charset="-128"/>
              </a:rPr>
              <a:t>及びスマートフォンそれぞれのウェブサイトにおいて、別の人物による口コミとして同じ内容が書かれているため、虚偽の口コミである可能性がある。</a:t>
            </a:r>
            <a:endParaRPr lang="en-US" altLang="ja-JP" sz="160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EEC0BA22-E57C-EE1E-836E-05A8DDB6D60A}"/>
              </a:ext>
            </a:extLst>
          </p:cNvPr>
          <p:cNvGrpSpPr/>
          <p:nvPr/>
        </p:nvGrpSpPr>
        <p:grpSpPr>
          <a:xfrm>
            <a:off x="1401575" y="1484507"/>
            <a:ext cx="5986089" cy="851586"/>
            <a:chOff x="118425" y="2077943"/>
            <a:chExt cx="5986089" cy="851586"/>
          </a:xfrm>
        </p:grpSpPr>
        <p:sp>
          <p:nvSpPr>
            <p:cNvPr id="7" name="タイトル 1">
              <a:extLst>
                <a:ext uri="{FF2B5EF4-FFF2-40B4-BE49-F238E27FC236}">
                  <a16:creationId xmlns:a16="http://schemas.microsoft.com/office/drawing/2014/main" id="{96DBA41F-79ED-A069-0131-EED1BEC0D340}"/>
                </a:ext>
              </a:extLst>
            </p:cNvPr>
            <p:cNvSpPr txBox="1">
              <a:spLocks/>
            </p:cNvSpPr>
            <p:nvPr/>
          </p:nvSpPr>
          <p:spPr>
            <a:xfrm>
              <a:off x="645106" y="2215092"/>
              <a:ext cx="5343216"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商品等を購入した他の消費者の評価や口コミに関する表示であって、誤解を招くものや虚偽の可能性があるもの</a:t>
              </a:r>
            </a:p>
          </p:txBody>
        </p:sp>
        <p:sp>
          <p:nvSpPr>
            <p:cNvPr id="8" name="フローチャート: 代替処理 7">
              <a:extLst>
                <a:ext uri="{FF2B5EF4-FFF2-40B4-BE49-F238E27FC236}">
                  <a16:creationId xmlns:a16="http://schemas.microsoft.com/office/drawing/2014/main" id="{4912350A-9940-B4FB-970D-2CF2E8E4E476}"/>
                </a:ext>
              </a:extLst>
            </p:cNvPr>
            <p:cNvSpPr/>
            <p:nvPr/>
          </p:nvSpPr>
          <p:spPr>
            <a:xfrm>
              <a:off x="296584" y="2077943"/>
              <a:ext cx="5807930" cy="832125"/>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156F10F7-47AE-5504-776C-515FF0F55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14088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84812316-2DC3-EAE6-5BD3-6BB6DCB2163B}"/>
              </a:ext>
            </a:extLst>
          </p:cNvPr>
          <p:cNvPicPr>
            <a:picLocks noChangeAspect="1"/>
          </p:cNvPicPr>
          <p:nvPr/>
        </p:nvPicPr>
        <p:blipFill>
          <a:blip r:embed="rId3"/>
          <a:stretch>
            <a:fillRect/>
          </a:stretch>
        </p:blipFill>
        <p:spPr>
          <a:xfrm>
            <a:off x="5033236" y="963636"/>
            <a:ext cx="4056976" cy="5769919"/>
          </a:xfrm>
          <a:prstGeom prst="rect">
            <a:avLst/>
          </a:prstGeom>
        </p:spPr>
      </p:pic>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ダークパターン事例⑬　お客様の声</a:t>
            </a:r>
            <a:r>
              <a:rPr lang="en-US" altLang="ja-JP" sz="2000" b="1">
                <a:solidFill>
                  <a:prstClr val="black"/>
                </a:solidFill>
                <a:latin typeface="BIZ UDPゴシック" panose="020B0400000000000000" pitchFamily="50" charset="-128"/>
                <a:ea typeface="BIZ UDPゴシック" panose="020B0400000000000000" pitchFamily="50" charset="-128"/>
              </a:rPr>
              <a:t>(2)</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9" name="グループ化 8">
            <a:extLst>
              <a:ext uri="{FF2B5EF4-FFF2-40B4-BE49-F238E27FC236}">
                <a16:creationId xmlns:a16="http://schemas.microsoft.com/office/drawing/2014/main" id="{3E8FD3B0-44EE-4A6A-57D2-7406F16683DB}"/>
              </a:ext>
            </a:extLst>
          </p:cNvPr>
          <p:cNvGrpSpPr/>
          <p:nvPr/>
        </p:nvGrpSpPr>
        <p:grpSpPr>
          <a:xfrm>
            <a:off x="194062" y="1492046"/>
            <a:ext cx="4377938" cy="1345168"/>
            <a:chOff x="118425" y="1765426"/>
            <a:chExt cx="4377938" cy="1345168"/>
          </a:xfrm>
        </p:grpSpPr>
        <p:sp>
          <p:nvSpPr>
            <p:cNvPr id="10" name="タイトル 1">
              <a:extLst>
                <a:ext uri="{FF2B5EF4-FFF2-40B4-BE49-F238E27FC236}">
                  <a16:creationId xmlns:a16="http://schemas.microsoft.com/office/drawing/2014/main" id="{C3E0BA03-6209-2FC7-33C1-7E567910A620}"/>
                </a:ext>
              </a:extLst>
            </p:cNvPr>
            <p:cNvSpPr txBox="1">
              <a:spLocks/>
            </p:cNvSpPr>
            <p:nvPr/>
          </p:nvSpPr>
          <p:spPr>
            <a:xfrm>
              <a:off x="655326" y="1962453"/>
              <a:ext cx="3603293"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a:solidFill>
                    <a:schemeClr val="accent1"/>
                  </a:solidFill>
                  <a:latin typeface="BIZ UDPゴシック" panose="020B0400000000000000" pitchFamily="50" charset="-128"/>
                  <a:ea typeface="BIZ UDPゴシック" panose="020B0400000000000000" pitchFamily="50" charset="-128"/>
                </a:rPr>
                <a:t>商品等を購入した他の消費者の評価や</a:t>
              </a:r>
              <a:endParaRPr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10000"/>
                </a:lnSpc>
              </a:pPr>
              <a:r>
                <a:rPr lang="ja-JP" altLang="en-US" sz="1600">
                  <a:solidFill>
                    <a:schemeClr val="accent1"/>
                  </a:solidFill>
                  <a:latin typeface="BIZ UDPゴシック" panose="020B0400000000000000" pitchFamily="50" charset="-128"/>
                  <a:ea typeface="BIZ UDPゴシック" panose="020B0400000000000000" pitchFamily="50" charset="-128"/>
                </a:rPr>
                <a:t>口コミに関する表示であって、誤解を</a:t>
              </a:r>
              <a:endParaRPr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10000"/>
                </a:lnSpc>
              </a:pPr>
              <a:r>
                <a:rPr lang="ja-JP" altLang="en-US" sz="1600">
                  <a:solidFill>
                    <a:schemeClr val="accent1"/>
                  </a:solidFill>
                  <a:latin typeface="BIZ UDPゴシック" panose="020B0400000000000000" pitchFamily="50" charset="-128"/>
                  <a:ea typeface="BIZ UDPゴシック" panose="020B0400000000000000" pitchFamily="50" charset="-128"/>
                </a:rPr>
                <a:t>招くものや虚偽の可能性があるもの</a:t>
              </a:r>
            </a:p>
          </p:txBody>
        </p:sp>
        <p:sp>
          <p:nvSpPr>
            <p:cNvPr id="11" name="フローチャート: 代替処理 10">
              <a:extLst>
                <a:ext uri="{FF2B5EF4-FFF2-40B4-BE49-F238E27FC236}">
                  <a16:creationId xmlns:a16="http://schemas.microsoft.com/office/drawing/2014/main" id="{9DCC6DC0-6318-A201-5A19-4DF761A47324}"/>
                </a:ext>
              </a:extLst>
            </p:cNvPr>
            <p:cNvSpPr/>
            <p:nvPr/>
          </p:nvSpPr>
          <p:spPr>
            <a:xfrm>
              <a:off x="296583" y="1765426"/>
              <a:ext cx="4199780" cy="1312701"/>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グラフィックス 12" descr="教授 女性 単色塗りつぶし">
              <a:extLst>
                <a:ext uri="{FF2B5EF4-FFF2-40B4-BE49-F238E27FC236}">
                  <a16:creationId xmlns:a16="http://schemas.microsoft.com/office/drawing/2014/main" id="{159CE80B-F3D9-77E6-FDAF-6C93961B1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494554"/>
              <a:ext cx="616040" cy="616040"/>
            </a:xfrm>
            <a:prstGeom prst="rect">
              <a:avLst/>
            </a:prstGeom>
          </p:spPr>
        </p:pic>
      </p:grpSp>
      <p:sp>
        <p:nvSpPr>
          <p:cNvPr id="16" name="タイトル 1">
            <a:extLst>
              <a:ext uri="{FF2B5EF4-FFF2-40B4-BE49-F238E27FC236}">
                <a16:creationId xmlns:a16="http://schemas.microsoft.com/office/drawing/2014/main" id="{1E26F6A6-71F0-9D08-9BCC-E4BB5937A46B}"/>
              </a:ext>
            </a:extLst>
          </p:cNvPr>
          <p:cNvSpPr txBox="1">
            <a:spLocks/>
          </p:cNvSpPr>
          <p:nvPr/>
        </p:nvSpPr>
        <p:spPr>
          <a:xfrm>
            <a:off x="324021" y="3188614"/>
            <a:ext cx="4709215" cy="32342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a:lnSpc>
                <a:spcPct val="110000"/>
              </a:lnSpc>
            </a:pPr>
            <a:r>
              <a:rPr lang="ja-JP" altLang="en-US" sz="1600" dirty="0">
                <a:latin typeface="BIZ UDPゴシック" panose="020B0400000000000000" pitchFamily="50" charset="-128"/>
                <a:ea typeface="BIZ UDPゴシック" panose="020B0400000000000000" pitchFamily="50" charset="-128"/>
              </a:rPr>
              <a:t>美容や健康に関する商品・サービスについて、写真の人物による感想であるかのように、性能・効果への高評価を強調した表示をしているが、写真には</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小さく「イメージです」とただし書があり、写真の人物は実際の評価者ではない。</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「白い肌をキープ」「私の必需品です♪」という、人物写真付きの感想に対し、「</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個人の感想です」「</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画像はイメージです」という記載が小さい。</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ja-JP" altLang="en-US" sz="1600" dirty="0">
              <a:latin typeface="BIZ UDPゴシック" panose="020B0400000000000000" pitchFamily="50" charset="-128"/>
              <a:ea typeface="BIZ UDPゴシック" panose="020B0400000000000000" pitchFamily="50" charset="-128"/>
            </a:endParaRPr>
          </a:p>
        </p:txBody>
      </p:sp>
      <p:sp>
        <p:nvSpPr>
          <p:cNvPr id="3" name="吹き出し: 折線 2">
            <a:extLst>
              <a:ext uri="{FF2B5EF4-FFF2-40B4-BE49-F238E27FC236}">
                <a16:creationId xmlns:a16="http://schemas.microsoft.com/office/drawing/2014/main" id="{0ED4402F-3EDD-4D42-E7E1-0047C45CDE99}"/>
              </a:ext>
            </a:extLst>
          </p:cNvPr>
          <p:cNvSpPr/>
          <p:nvPr/>
        </p:nvSpPr>
        <p:spPr>
          <a:xfrm>
            <a:off x="6475631" y="6179126"/>
            <a:ext cx="2345095" cy="304801"/>
          </a:xfrm>
          <a:prstGeom prst="borderCallout2">
            <a:avLst>
              <a:gd name="adj1" fmla="val 44188"/>
              <a:gd name="adj2" fmla="val 127"/>
              <a:gd name="adj3" fmla="val 141349"/>
              <a:gd name="adj4" fmla="val -70934"/>
              <a:gd name="adj5" fmla="val 141738"/>
              <a:gd name="adj6" fmla="val -107055"/>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C73A0E3-1B39-B20E-E03C-60D174FD6123}"/>
              </a:ext>
            </a:extLst>
          </p:cNvPr>
          <p:cNvSpPr txBox="1"/>
          <p:nvPr/>
        </p:nvSpPr>
        <p:spPr>
          <a:xfrm>
            <a:off x="3985370" y="6334290"/>
            <a:ext cx="928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ただし書</a:t>
            </a:r>
            <a:endParaRPr kumimoji="1" lang="en-US" altLang="ja-JP" sz="12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8457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ダークパターン事例⑭　</a:t>
            </a:r>
            <a:r>
              <a:rPr lang="en-US" altLang="ja-JP" sz="2000" b="1">
                <a:solidFill>
                  <a:prstClr val="black"/>
                </a:solidFill>
                <a:latin typeface="BIZ UDPゴシック" panose="020B0400000000000000" pitchFamily="50" charset="-128"/>
                <a:ea typeface="BIZ UDPゴシック" panose="020B0400000000000000" pitchFamily="50" charset="-128"/>
              </a:rPr>
              <a:t>No.1</a:t>
            </a:r>
            <a:r>
              <a:rPr lang="ja-JP" altLang="en-US" sz="2000" b="1">
                <a:solidFill>
                  <a:prstClr val="black"/>
                </a:solidFill>
                <a:latin typeface="BIZ UDPゴシック" panose="020B0400000000000000" pitchFamily="50" charset="-128"/>
                <a:ea typeface="BIZ UDPゴシック" panose="020B0400000000000000" pitchFamily="50" charset="-128"/>
              </a:rPr>
              <a:t>表示</a:t>
            </a:r>
            <a:r>
              <a:rPr lang="en-US" altLang="ja-JP" sz="2000" b="1">
                <a:solidFill>
                  <a:prstClr val="black"/>
                </a:solidFill>
                <a:latin typeface="BIZ UDPゴシック" panose="020B0400000000000000" pitchFamily="50" charset="-128"/>
                <a:ea typeface="BIZ UDPゴシック" panose="020B0400000000000000" pitchFamily="50" charset="-128"/>
              </a:rPr>
              <a:t>/</a:t>
            </a:r>
            <a:r>
              <a:rPr lang="ja-JP" altLang="en-US" sz="2000" b="1">
                <a:solidFill>
                  <a:prstClr val="black"/>
                </a:solidFill>
                <a:latin typeface="BIZ UDPゴシック" panose="020B0400000000000000" pitchFamily="50" charset="-128"/>
                <a:ea typeface="BIZ UDPゴシック" panose="020B0400000000000000" pitchFamily="50" charset="-128"/>
              </a:rPr>
              <a:t>高満足度</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DDA3F303-21DD-A0A3-0C3F-CBB933DC95A9}"/>
              </a:ext>
            </a:extLst>
          </p:cNvPr>
          <p:cNvPicPr>
            <a:picLocks noChangeAspect="1"/>
          </p:cNvPicPr>
          <p:nvPr/>
        </p:nvPicPr>
        <p:blipFill>
          <a:blip r:embed="rId3"/>
          <a:stretch>
            <a:fillRect/>
          </a:stretch>
        </p:blipFill>
        <p:spPr>
          <a:xfrm>
            <a:off x="5538623" y="697526"/>
            <a:ext cx="3506707" cy="6007716"/>
          </a:xfrm>
          <a:prstGeom prst="rect">
            <a:avLst/>
          </a:prstGeom>
        </p:spPr>
      </p:pic>
      <p:grpSp>
        <p:nvGrpSpPr>
          <p:cNvPr id="3" name="グループ化 2">
            <a:extLst>
              <a:ext uri="{FF2B5EF4-FFF2-40B4-BE49-F238E27FC236}">
                <a16:creationId xmlns:a16="http://schemas.microsoft.com/office/drawing/2014/main" id="{5D280EE5-7C35-78D2-3F42-AAB1C45D0F6E}"/>
              </a:ext>
            </a:extLst>
          </p:cNvPr>
          <p:cNvGrpSpPr/>
          <p:nvPr/>
        </p:nvGrpSpPr>
        <p:grpSpPr>
          <a:xfrm>
            <a:off x="194062" y="1492046"/>
            <a:ext cx="4673066" cy="1345168"/>
            <a:chOff x="118425" y="1765426"/>
            <a:chExt cx="4673066" cy="1345168"/>
          </a:xfrm>
        </p:grpSpPr>
        <p:sp>
          <p:nvSpPr>
            <p:cNvPr id="7" name="タイトル 1">
              <a:extLst>
                <a:ext uri="{FF2B5EF4-FFF2-40B4-BE49-F238E27FC236}">
                  <a16:creationId xmlns:a16="http://schemas.microsoft.com/office/drawing/2014/main" id="{7A18CBC3-18E1-E396-1DD8-B7E84B9FEA26}"/>
                </a:ext>
              </a:extLst>
            </p:cNvPr>
            <p:cNvSpPr txBox="1">
              <a:spLocks/>
            </p:cNvSpPr>
            <p:nvPr/>
          </p:nvSpPr>
          <p:spPr>
            <a:xfrm>
              <a:off x="591318" y="1962453"/>
              <a:ext cx="4200173"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商品等の売上や性能に関するランキング</a:t>
              </a:r>
              <a:r>
                <a:rPr lang="en-US" altLang="ja-JP" sz="1600" dirty="0">
                  <a:solidFill>
                    <a:schemeClr val="accent1"/>
                  </a:solidFill>
                  <a:latin typeface="BIZ UDPゴシック" panose="020B0400000000000000" pitchFamily="50" charset="-128"/>
                  <a:ea typeface="BIZ UDPゴシック" panose="020B0400000000000000" pitchFamily="50" charset="-128"/>
                </a:rPr>
                <a:t>1</a:t>
              </a:r>
              <a:r>
                <a:rPr lang="ja-JP" altLang="en-US" sz="1600" dirty="0">
                  <a:solidFill>
                    <a:schemeClr val="accent1"/>
                  </a:solidFill>
                  <a:latin typeface="BIZ UDPゴシック" panose="020B0400000000000000" pitchFamily="50" charset="-128"/>
                  <a:ea typeface="BIZ UDPゴシック" panose="020B0400000000000000" pitchFamily="50" charset="-128"/>
                </a:rPr>
                <a:t>位の表示や、高い満足度の表示があるもの</a:t>
              </a:r>
            </a:p>
          </p:txBody>
        </p:sp>
        <p:sp>
          <p:nvSpPr>
            <p:cNvPr id="8" name="フローチャート: 代替処理 7">
              <a:extLst>
                <a:ext uri="{FF2B5EF4-FFF2-40B4-BE49-F238E27FC236}">
                  <a16:creationId xmlns:a16="http://schemas.microsoft.com/office/drawing/2014/main" id="{2A76958B-3886-8530-F29F-2770CB04C45F}"/>
                </a:ext>
              </a:extLst>
            </p:cNvPr>
            <p:cNvSpPr/>
            <p:nvPr/>
          </p:nvSpPr>
          <p:spPr>
            <a:xfrm>
              <a:off x="296583" y="1765426"/>
              <a:ext cx="4494908" cy="1312701"/>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BEE6C2BA-7BEB-EA4F-DE7E-E40524E1DF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494554"/>
              <a:ext cx="616040" cy="616040"/>
            </a:xfrm>
            <a:prstGeom prst="rect">
              <a:avLst/>
            </a:prstGeom>
          </p:spPr>
        </p:pic>
      </p:grpSp>
      <p:sp>
        <p:nvSpPr>
          <p:cNvPr id="10" name="タイトル 1">
            <a:extLst>
              <a:ext uri="{FF2B5EF4-FFF2-40B4-BE49-F238E27FC236}">
                <a16:creationId xmlns:a16="http://schemas.microsoft.com/office/drawing/2014/main" id="{104BE747-D70B-5F6E-D7EF-4422A2D00C4B}"/>
              </a:ext>
            </a:extLst>
          </p:cNvPr>
          <p:cNvSpPr txBox="1">
            <a:spLocks/>
          </p:cNvSpPr>
          <p:nvPr/>
        </p:nvSpPr>
        <p:spPr>
          <a:xfrm>
            <a:off x="324021" y="3186668"/>
            <a:ext cx="4709215" cy="245074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a:lnSpc>
                <a:spcPct val="110000"/>
              </a:lnSpc>
            </a:pPr>
            <a:r>
              <a:rPr lang="ja-JP" altLang="en-US" sz="1600" dirty="0">
                <a:latin typeface="BIZ UDPゴシック" panose="020B0400000000000000" pitchFamily="50" charset="-128"/>
                <a:ea typeface="BIZ UDPゴシック" panose="020B0400000000000000" pitchFamily="50" charset="-128"/>
              </a:rPr>
              <a:t>「シミに期待できる美容液</a:t>
            </a:r>
            <a:r>
              <a:rPr lang="en-US" altLang="ja-JP" sz="1600" dirty="0">
                <a:latin typeface="BIZ UDPゴシック" panose="020B0400000000000000" pitchFamily="50" charset="-128"/>
                <a:ea typeface="BIZ UDPゴシック" panose="020B0400000000000000" pitchFamily="50" charset="-128"/>
              </a:rPr>
              <a:t>No.1</a:t>
            </a:r>
            <a:r>
              <a:rPr lang="ja-JP" altLang="en-US" sz="1600" dirty="0">
                <a:latin typeface="BIZ UDPゴシック" panose="020B0400000000000000" pitchFamily="50" charset="-128"/>
                <a:ea typeface="BIZ UDPゴシック" panose="020B0400000000000000" pitchFamily="50" charset="-128"/>
              </a:rPr>
              <a:t>」と記載しつつ、ただし書として「ブランドのイメージ調査による」という表示をしており、実際の使用感ではなく、イメージ調査に基づく結果である。そして、そのただし書は、 「三冠達成」の強調表示に比べて文字が小さく目立たない。</a:t>
            </a:r>
            <a:endParaRPr lang="en-US" altLang="ja-JP" sz="1600" dirty="0">
              <a:latin typeface="BIZ UDPゴシック" panose="020B0400000000000000" pitchFamily="50" charset="-128"/>
              <a:ea typeface="BIZ UDPゴシック" panose="020B0400000000000000" pitchFamily="50" charset="-128"/>
            </a:endParaRPr>
          </a:p>
        </p:txBody>
      </p:sp>
      <p:sp>
        <p:nvSpPr>
          <p:cNvPr id="6" name="吹き出し: 折線 5">
            <a:extLst>
              <a:ext uri="{FF2B5EF4-FFF2-40B4-BE49-F238E27FC236}">
                <a16:creationId xmlns:a16="http://schemas.microsoft.com/office/drawing/2014/main" id="{06C8E4E4-567F-8E82-EAE2-A675ABA3B8AD}"/>
              </a:ext>
            </a:extLst>
          </p:cNvPr>
          <p:cNvSpPr/>
          <p:nvPr/>
        </p:nvSpPr>
        <p:spPr>
          <a:xfrm>
            <a:off x="5704731" y="6270450"/>
            <a:ext cx="3205557" cy="304801"/>
          </a:xfrm>
          <a:prstGeom prst="borderCallout2">
            <a:avLst>
              <a:gd name="adj1" fmla="val 44188"/>
              <a:gd name="adj2" fmla="val 127"/>
              <a:gd name="adj3" fmla="val 98578"/>
              <a:gd name="adj4" fmla="val -19047"/>
              <a:gd name="adj5" fmla="val 99430"/>
              <a:gd name="adj6" fmla="val -4554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28FE856-8963-51E9-272C-9037348A0F35}"/>
              </a:ext>
            </a:extLst>
          </p:cNvPr>
          <p:cNvSpPr txBox="1"/>
          <p:nvPr/>
        </p:nvSpPr>
        <p:spPr>
          <a:xfrm>
            <a:off x="4225516" y="6288109"/>
            <a:ext cx="928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ただし書</a:t>
            </a:r>
            <a:endParaRPr kumimoji="1" lang="en-US" altLang="ja-JP" sz="12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02632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23" name="タイトル 1">
            <a:extLst>
              <a:ext uri="{FF2B5EF4-FFF2-40B4-BE49-F238E27FC236}">
                <a16:creationId xmlns:a16="http://schemas.microsoft.com/office/drawing/2014/main" id="{16DBEC6E-8D62-3780-E594-F07C1FA1BDBA}"/>
              </a:ext>
            </a:extLst>
          </p:cNvPr>
          <p:cNvSpPr txBox="1">
            <a:spLocks/>
          </p:cNvSpPr>
          <p:nvPr/>
        </p:nvSpPr>
        <p:spPr>
          <a:xfrm>
            <a:off x="255146" y="2831812"/>
            <a:ext cx="3613278" cy="32342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受付終了までの残り時間や商品の在庫、セール価格を確保しておく残り時間をカウントダウン方式で表示している。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期間を具体的に示さず、期間限定である旨の表示をしている。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カウントダウン終了後や期間経過後でも価格が変わらない等、契約する上で特段の変化が見られない場合もある。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CA162C1E-BAB7-31A4-6DB0-A4A84B193359}"/>
              </a:ext>
            </a:extLst>
          </p:cNvPr>
          <p:cNvPicPr>
            <a:picLocks noChangeAspect="1"/>
          </p:cNvPicPr>
          <p:nvPr/>
        </p:nvPicPr>
        <p:blipFill>
          <a:blip r:embed="rId3"/>
          <a:stretch>
            <a:fillRect/>
          </a:stretch>
        </p:blipFill>
        <p:spPr>
          <a:xfrm>
            <a:off x="4057361" y="2369150"/>
            <a:ext cx="5027257" cy="4377945"/>
          </a:xfrm>
          <a:prstGeom prst="rect">
            <a:avLst/>
          </a:prstGeom>
        </p:spPr>
      </p:pic>
      <p:sp>
        <p:nvSpPr>
          <p:cNvPr id="3" name="テキスト ボックス 2">
            <a:extLst>
              <a:ext uri="{FF2B5EF4-FFF2-40B4-BE49-F238E27FC236}">
                <a16:creationId xmlns:a16="http://schemas.microsoft.com/office/drawing/2014/main" id="{4BCE0CF5-B845-AE5F-3977-35DA044BB625}"/>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ダークパターン事例⑮　カウントダウンタイマー</a:t>
            </a:r>
            <a:r>
              <a:rPr lang="en-US" altLang="ja-JP" sz="2000" b="1">
                <a:solidFill>
                  <a:prstClr val="black"/>
                </a:solidFill>
                <a:latin typeface="BIZ UDPゴシック" panose="020B0400000000000000" pitchFamily="50" charset="-128"/>
                <a:ea typeface="BIZ UDPゴシック" panose="020B0400000000000000" pitchFamily="50" charset="-128"/>
              </a:rPr>
              <a:t>/</a:t>
            </a:r>
            <a:r>
              <a:rPr lang="ja-JP" altLang="en-US" sz="2000" b="1">
                <a:solidFill>
                  <a:prstClr val="black"/>
                </a:solidFill>
                <a:latin typeface="BIZ UDPゴシック" panose="020B0400000000000000" pitchFamily="50" charset="-128"/>
                <a:ea typeface="BIZ UDPゴシック" panose="020B0400000000000000" pitchFamily="50" charset="-128"/>
              </a:rPr>
              <a:t>期間限定</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タイトル 1">
            <a:extLst>
              <a:ext uri="{FF2B5EF4-FFF2-40B4-BE49-F238E27FC236}">
                <a16:creationId xmlns:a16="http://schemas.microsoft.com/office/drawing/2014/main" id="{E98B318E-2C39-586B-8A52-4A4AF3272F1B}"/>
              </a:ext>
            </a:extLst>
          </p:cNvPr>
          <p:cNvSpPr txBox="1">
            <a:spLocks/>
          </p:cNvSpPr>
          <p:nvPr/>
        </p:nvSpPr>
        <p:spPr>
          <a:xfrm>
            <a:off x="2201569" y="6059880"/>
            <a:ext cx="5185550" cy="57738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en-US" altLang="ja-JP" sz="1600">
              <a:latin typeface="BIZ UDPゴシック" panose="020B0400000000000000" pitchFamily="50" charset="-128"/>
              <a:ea typeface="BIZ UDPゴシック" panose="020B0400000000000000" pitchFamily="50" charset="-128"/>
            </a:endParaRPr>
          </a:p>
        </p:txBody>
      </p:sp>
      <p:sp>
        <p:nvSpPr>
          <p:cNvPr id="6" name="吹き出し: 折線 5">
            <a:extLst>
              <a:ext uri="{FF2B5EF4-FFF2-40B4-BE49-F238E27FC236}">
                <a16:creationId xmlns:a16="http://schemas.microsoft.com/office/drawing/2014/main" id="{B0C866BA-0AC4-93E9-2D26-3AC034445BAD}"/>
              </a:ext>
            </a:extLst>
          </p:cNvPr>
          <p:cNvSpPr/>
          <p:nvPr/>
        </p:nvSpPr>
        <p:spPr>
          <a:xfrm>
            <a:off x="6235487" y="3699741"/>
            <a:ext cx="800244" cy="233740"/>
          </a:xfrm>
          <a:prstGeom prst="borderCallout2">
            <a:avLst>
              <a:gd name="adj1" fmla="val -1266"/>
              <a:gd name="adj2" fmla="val 22183"/>
              <a:gd name="adj3" fmla="val -410164"/>
              <a:gd name="adj4" fmla="val -92990"/>
              <a:gd name="adj5" fmla="val -411848"/>
              <a:gd name="adj6" fmla="val -350066"/>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4B1B1AE3-9F7B-956A-6D15-B3C84D72D150}"/>
              </a:ext>
            </a:extLst>
          </p:cNvPr>
          <p:cNvGrpSpPr/>
          <p:nvPr/>
        </p:nvGrpSpPr>
        <p:grpSpPr>
          <a:xfrm>
            <a:off x="824501" y="1387686"/>
            <a:ext cx="7494999" cy="851585"/>
            <a:chOff x="118425" y="2077944"/>
            <a:chExt cx="7494999" cy="851585"/>
          </a:xfrm>
        </p:grpSpPr>
        <p:sp>
          <p:nvSpPr>
            <p:cNvPr id="20" name="タイトル 1">
              <a:extLst>
                <a:ext uri="{FF2B5EF4-FFF2-40B4-BE49-F238E27FC236}">
                  <a16:creationId xmlns:a16="http://schemas.microsoft.com/office/drawing/2014/main" id="{AF0F77B5-25C4-92B7-8199-45D14720C042}"/>
                </a:ext>
              </a:extLst>
            </p:cNvPr>
            <p:cNvSpPr txBox="1">
              <a:spLocks/>
            </p:cNvSpPr>
            <p:nvPr/>
          </p:nvSpPr>
          <p:spPr>
            <a:xfrm>
              <a:off x="668654" y="2189451"/>
              <a:ext cx="6839228"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商品・サービスや割引の提供期限のカウントダウンや、間もなく終了する旨の表示であって、消費者を急かすものや虚偽の可能性があるもの</a:t>
              </a:r>
            </a:p>
          </p:txBody>
        </p:sp>
        <p:sp>
          <p:nvSpPr>
            <p:cNvPr id="21" name="フローチャート: 代替処理 20">
              <a:extLst>
                <a:ext uri="{FF2B5EF4-FFF2-40B4-BE49-F238E27FC236}">
                  <a16:creationId xmlns:a16="http://schemas.microsoft.com/office/drawing/2014/main" id="{47095774-DF27-0196-771B-09FABF823C41}"/>
                </a:ext>
              </a:extLst>
            </p:cNvPr>
            <p:cNvSpPr/>
            <p:nvPr/>
          </p:nvSpPr>
          <p:spPr>
            <a:xfrm>
              <a:off x="296584" y="2077944"/>
              <a:ext cx="7316840" cy="832124"/>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グラフィックス 21" descr="教授 女性 単色塗りつぶし">
              <a:extLst>
                <a:ext uri="{FF2B5EF4-FFF2-40B4-BE49-F238E27FC236}">
                  <a16:creationId xmlns:a16="http://schemas.microsoft.com/office/drawing/2014/main" id="{D6FE87C4-320B-C60F-7F5B-974D7E4170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
        <p:nvSpPr>
          <p:cNvPr id="26" name="吹き出し: 折線 25">
            <a:extLst>
              <a:ext uri="{FF2B5EF4-FFF2-40B4-BE49-F238E27FC236}">
                <a16:creationId xmlns:a16="http://schemas.microsoft.com/office/drawing/2014/main" id="{B552C983-42E4-7725-A2FE-8C346D0F0BD2}"/>
              </a:ext>
            </a:extLst>
          </p:cNvPr>
          <p:cNvSpPr/>
          <p:nvPr/>
        </p:nvSpPr>
        <p:spPr>
          <a:xfrm>
            <a:off x="6081390" y="5834284"/>
            <a:ext cx="663656" cy="225596"/>
          </a:xfrm>
          <a:prstGeom prst="borderCallout2">
            <a:avLst>
              <a:gd name="adj1" fmla="val 104672"/>
              <a:gd name="adj2" fmla="val 28446"/>
              <a:gd name="adj3" fmla="val 343126"/>
              <a:gd name="adj4" fmla="val -81096"/>
              <a:gd name="adj5" fmla="val 342481"/>
              <a:gd name="adj6" fmla="val -40852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555F5F9-C407-07F1-3DDF-A38731559796}"/>
              </a:ext>
            </a:extLst>
          </p:cNvPr>
          <p:cNvSpPr txBox="1"/>
          <p:nvPr/>
        </p:nvSpPr>
        <p:spPr>
          <a:xfrm>
            <a:off x="3333971" y="6258680"/>
            <a:ext cx="348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8F22514C-FB7E-58F6-E95A-FACBF06623EE}"/>
              </a:ext>
            </a:extLst>
          </p:cNvPr>
          <p:cNvSpPr txBox="1"/>
          <p:nvPr/>
        </p:nvSpPr>
        <p:spPr>
          <a:xfrm>
            <a:off x="3368451" y="2406352"/>
            <a:ext cx="348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800"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29312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67F3-46DD-C76C-2949-A60D4CE7D387}"/>
            </a:ext>
          </a:extLst>
        </p:cNvPr>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93AD14A9-C0CB-0C59-E4EF-E6582169800E}"/>
              </a:ext>
            </a:extLst>
          </p:cNvPr>
          <p:cNvGrpSpPr/>
          <p:nvPr/>
        </p:nvGrpSpPr>
        <p:grpSpPr>
          <a:xfrm>
            <a:off x="532526" y="1259548"/>
            <a:ext cx="6890263" cy="1555985"/>
            <a:chOff x="532526" y="945645"/>
            <a:chExt cx="6890263" cy="1555985"/>
          </a:xfrm>
        </p:grpSpPr>
        <p:sp>
          <p:nvSpPr>
            <p:cNvPr id="43" name="吹き出し: 角を丸めた四角形 42">
              <a:extLst>
                <a:ext uri="{FF2B5EF4-FFF2-40B4-BE49-F238E27FC236}">
                  <a16:creationId xmlns:a16="http://schemas.microsoft.com/office/drawing/2014/main" id="{1B64BD1D-ED7C-5667-4759-B2B142380E72}"/>
                </a:ext>
              </a:extLst>
            </p:cNvPr>
            <p:cNvSpPr/>
            <p:nvPr/>
          </p:nvSpPr>
          <p:spPr>
            <a:xfrm>
              <a:off x="1974051" y="1017679"/>
              <a:ext cx="5448738" cy="1287674"/>
            </a:xfrm>
            <a:prstGeom prst="wedgeRoundRectCallout">
              <a:avLst>
                <a:gd name="adj1" fmla="val -55673"/>
                <a:gd name="adj2" fmla="val 36488"/>
                <a:gd name="adj3" fmla="val 16667"/>
              </a:avLst>
            </a:prstGeom>
            <a:solidFill>
              <a:srgbClr val="155D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E4300BA7-9A9A-8350-1A66-2C765540A944}"/>
                </a:ext>
              </a:extLst>
            </p:cNvPr>
            <p:cNvGrpSpPr/>
            <p:nvPr/>
          </p:nvGrpSpPr>
          <p:grpSpPr>
            <a:xfrm>
              <a:off x="532526" y="945645"/>
              <a:ext cx="6822548" cy="1555985"/>
              <a:chOff x="532526" y="538141"/>
              <a:chExt cx="6822548" cy="1555985"/>
            </a:xfrm>
          </p:grpSpPr>
          <p:grpSp>
            <p:nvGrpSpPr>
              <p:cNvPr id="38" name="グループ化 37">
                <a:extLst>
                  <a:ext uri="{FF2B5EF4-FFF2-40B4-BE49-F238E27FC236}">
                    <a16:creationId xmlns:a16="http://schemas.microsoft.com/office/drawing/2014/main" id="{F045EC54-CF1B-4A19-CA53-3F584208E43B}"/>
                  </a:ext>
                </a:extLst>
              </p:cNvPr>
              <p:cNvGrpSpPr/>
              <p:nvPr/>
            </p:nvGrpSpPr>
            <p:grpSpPr>
              <a:xfrm>
                <a:off x="532526" y="538141"/>
                <a:ext cx="6822548" cy="1555985"/>
                <a:chOff x="532526" y="538141"/>
                <a:chExt cx="6822548" cy="1555985"/>
              </a:xfrm>
            </p:grpSpPr>
            <p:pic>
              <p:nvPicPr>
                <p:cNvPr id="5" name="図 4">
                  <a:extLst>
                    <a:ext uri="{FF2B5EF4-FFF2-40B4-BE49-F238E27FC236}">
                      <a16:creationId xmlns:a16="http://schemas.microsoft.com/office/drawing/2014/main" id="{D3D6C1D6-FE45-C3C8-7DA3-B5F481BDD184}"/>
                    </a:ext>
                  </a:extLst>
                </p:cNvPr>
                <p:cNvPicPr>
                  <a:picLocks noChangeAspect="1"/>
                </p:cNvPicPr>
                <p:nvPr/>
              </p:nvPicPr>
              <p:blipFill>
                <a:blip r:embed="rId3"/>
                <a:srcRect b="50000"/>
                <a:stretch/>
              </p:blipFill>
              <p:spPr>
                <a:xfrm>
                  <a:off x="532526" y="1465926"/>
                  <a:ext cx="1256400" cy="628200"/>
                </a:xfrm>
                <a:prstGeom prst="rect">
                  <a:avLst/>
                </a:prstGeom>
                <a:ln>
                  <a:noFill/>
                </a:ln>
              </p:spPr>
            </p:pic>
            <p:sp>
              <p:nvSpPr>
                <p:cNvPr id="36" name="吹き出し: 角を丸めた四角形 35">
                  <a:extLst>
                    <a:ext uri="{FF2B5EF4-FFF2-40B4-BE49-F238E27FC236}">
                      <a16:creationId xmlns:a16="http://schemas.microsoft.com/office/drawing/2014/main" id="{4A524ECD-3651-0F54-D57E-3ACE03FA0AEE}"/>
                    </a:ext>
                  </a:extLst>
                </p:cNvPr>
                <p:cNvSpPr/>
                <p:nvPr/>
              </p:nvSpPr>
              <p:spPr>
                <a:xfrm>
                  <a:off x="1906336" y="538141"/>
                  <a:ext cx="5448738" cy="1287674"/>
                </a:xfrm>
                <a:prstGeom prst="wedgeRoundRectCallout">
                  <a:avLst>
                    <a:gd name="adj1" fmla="val -55673"/>
                    <a:gd name="adj2" fmla="val 36488"/>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自分には関係ないかな～～</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騙されないよ～～～</a:t>
                  </a:r>
                </a:p>
              </p:txBody>
            </p:sp>
          </p:grpSp>
          <p:sp>
            <p:nvSpPr>
              <p:cNvPr id="39" name="テキスト ボックス 38">
                <a:extLst>
                  <a:ext uri="{FF2B5EF4-FFF2-40B4-BE49-F238E27FC236}">
                    <a16:creationId xmlns:a16="http://schemas.microsoft.com/office/drawing/2014/main" id="{89FBDCDF-9FBF-6D0A-5466-35342C365663}"/>
                  </a:ext>
                </a:extLst>
              </p:cNvPr>
              <p:cNvSpPr txBox="1"/>
              <p:nvPr/>
            </p:nvSpPr>
            <p:spPr>
              <a:xfrm>
                <a:off x="866735" y="1254012"/>
                <a:ext cx="607859" cy="261610"/>
              </a:xfrm>
              <a:prstGeom prst="rect">
                <a:avLst/>
              </a:prstGeom>
              <a:noFill/>
              <a:ln>
                <a:noFill/>
              </a:ln>
            </p:spPr>
            <p:txBody>
              <a:bodyPr wrap="none" rtlCol="0">
                <a:spAutoFit/>
              </a:bodyPr>
              <a:lstStyle/>
              <a:p>
                <a:r>
                  <a:rPr kumimoji="1" lang="ja-JP" altLang="en-US" sz="1100">
                    <a:latin typeface="BIZ UDPゴシック" panose="020B0400000000000000" pitchFamily="50" charset="-128"/>
                    <a:ea typeface="BIZ UDPゴシック" panose="020B0400000000000000" pitchFamily="50" charset="-128"/>
                  </a:rPr>
                  <a:t>消費者</a:t>
                </a:r>
              </a:p>
            </p:txBody>
          </p:sp>
        </p:grpSp>
      </p:grpSp>
      <p:grpSp>
        <p:nvGrpSpPr>
          <p:cNvPr id="15" name="グループ化 14">
            <a:extLst>
              <a:ext uri="{FF2B5EF4-FFF2-40B4-BE49-F238E27FC236}">
                <a16:creationId xmlns:a16="http://schemas.microsoft.com/office/drawing/2014/main" id="{96FA436C-0C26-A3AA-825C-FEF245C680A6}"/>
              </a:ext>
            </a:extLst>
          </p:cNvPr>
          <p:cNvGrpSpPr/>
          <p:nvPr/>
        </p:nvGrpSpPr>
        <p:grpSpPr>
          <a:xfrm>
            <a:off x="1906336" y="3032632"/>
            <a:ext cx="6741389" cy="2858913"/>
            <a:chOff x="1906336" y="2572924"/>
            <a:chExt cx="6741389" cy="2858913"/>
          </a:xfrm>
        </p:grpSpPr>
        <p:grpSp>
          <p:nvGrpSpPr>
            <p:cNvPr id="45" name="グループ化 44">
              <a:extLst>
                <a:ext uri="{FF2B5EF4-FFF2-40B4-BE49-F238E27FC236}">
                  <a16:creationId xmlns:a16="http://schemas.microsoft.com/office/drawing/2014/main" id="{5EB781F5-37E6-633C-3E53-338B072B0407}"/>
                </a:ext>
              </a:extLst>
            </p:cNvPr>
            <p:cNvGrpSpPr/>
            <p:nvPr/>
          </p:nvGrpSpPr>
          <p:grpSpPr>
            <a:xfrm>
              <a:off x="1906336" y="2572924"/>
              <a:ext cx="6598596" cy="2858913"/>
              <a:chOff x="1906336" y="2493412"/>
              <a:chExt cx="6598596" cy="2858913"/>
            </a:xfrm>
          </p:grpSpPr>
          <p:sp>
            <p:nvSpPr>
              <p:cNvPr id="44" name="吹き出し: 角を丸めた四角形 43">
                <a:extLst>
                  <a:ext uri="{FF2B5EF4-FFF2-40B4-BE49-F238E27FC236}">
                    <a16:creationId xmlns:a16="http://schemas.microsoft.com/office/drawing/2014/main" id="{3853503D-6420-99AC-4598-7637E1D4E2F9}"/>
                  </a:ext>
                </a:extLst>
              </p:cNvPr>
              <p:cNvSpPr/>
              <p:nvPr/>
            </p:nvSpPr>
            <p:spPr>
              <a:xfrm flipH="1">
                <a:off x="1979223" y="2576238"/>
                <a:ext cx="5359168" cy="2525069"/>
              </a:xfrm>
              <a:prstGeom prst="wedgeRoundRectCallout">
                <a:avLst>
                  <a:gd name="adj1" fmla="val -55673"/>
                  <a:gd name="adj2" fmla="val 36488"/>
                  <a:gd name="adj3" fmla="val 16667"/>
                </a:avLst>
              </a:prstGeom>
              <a:solidFill>
                <a:srgbClr val="155DAF"/>
              </a:solidFill>
              <a:ln>
                <a:solidFill>
                  <a:srgbClr val="155D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5136FA2D-7FF5-ECB7-BF2E-608D2EC093C4}"/>
                  </a:ext>
                </a:extLst>
              </p:cNvPr>
              <p:cNvGrpSpPr/>
              <p:nvPr/>
            </p:nvGrpSpPr>
            <p:grpSpPr>
              <a:xfrm>
                <a:off x="1906336" y="2493412"/>
                <a:ext cx="6598596" cy="2858913"/>
                <a:chOff x="1906336" y="2314510"/>
                <a:chExt cx="6598596" cy="2858913"/>
              </a:xfrm>
            </p:grpSpPr>
            <p:pic>
              <p:nvPicPr>
                <p:cNvPr id="7" name="グラフィックス 6" descr="マーケティング 単色塗りつぶし">
                  <a:extLst>
                    <a:ext uri="{FF2B5EF4-FFF2-40B4-BE49-F238E27FC236}">
                      <a16:creationId xmlns:a16="http://schemas.microsoft.com/office/drawing/2014/main" id="{C0EDE3F9-4217-107F-74CD-83155B67C0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557718" y="4259023"/>
                  <a:ext cx="947214" cy="914400"/>
                </a:xfrm>
                <a:prstGeom prst="rect">
                  <a:avLst/>
                </a:prstGeom>
              </p:spPr>
            </p:pic>
            <p:sp>
              <p:nvSpPr>
                <p:cNvPr id="37" name="吹き出し: 角を丸めた四角形 36">
                  <a:extLst>
                    <a:ext uri="{FF2B5EF4-FFF2-40B4-BE49-F238E27FC236}">
                      <a16:creationId xmlns:a16="http://schemas.microsoft.com/office/drawing/2014/main" id="{D815B7F3-926A-575B-A5F6-2A6BD5346C46}"/>
                    </a:ext>
                  </a:extLst>
                </p:cNvPr>
                <p:cNvSpPr/>
                <p:nvPr/>
              </p:nvSpPr>
              <p:spPr>
                <a:xfrm flipH="1">
                  <a:off x="1906336" y="2314510"/>
                  <a:ext cx="5359168" cy="2525069"/>
                </a:xfrm>
                <a:prstGeom prst="wedgeRoundRectCallout">
                  <a:avLst>
                    <a:gd name="adj1" fmla="val -55673"/>
                    <a:gd name="adj2" fmla="val 36488"/>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いいえ。</a:t>
                  </a:r>
                  <a:r>
                    <a:rPr kumimoji="1" lang="ja-JP" altLang="en-US" sz="2000" b="1" dirty="0">
                      <a:solidFill>
                        <a:srgbClr val="155DAF"/>
                      </a:solidFill>
                      <a:latin typeface="BIZ UDPゴシック" panose="020B0400000000000000" pitchFamily="50" charset="-128"/>
                      <a:ea typeface="BIZ UDPゴシック" panose="020B0400000000000000" pitchFamily="50" charset="-128"/>
                    </a:rPr>
                    <a:t>どんな人でもウェブサイトの表示や</a:t>
                  </a:r>
                  <a:endParaRPr kumimoji="1" lang="en-US" altLang="ja-JP" sz="2000" b="1" dirty="0">
                    <a:solidFill>
                      <a:srgbClr val="155DAF"/>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2000" b="1" dirty="0">
                      <a:solidFill>
                        <a:srgbClr val="155DAF"/>
                      </a:solidFill>
                      <a:latin typeface="BIZ UDPゴシック" panose="020B0400000000000000" pitchFamily="50" charset="-128"/>
                      <a:ea typeface="BIZ UDPゴシック" panose="020B0400000000000000" pitchFamily="50" charset="-128"/>
                    </a:rPr>
                    <a:t>デザインに自覚なく惑わされてしまう</a:t>
                  </a:r>
                  <a:r>
                    <a:rPr kumimoji="1" lang="ja-JP" altLang="en-US" dirty="0">
                      <a:solidFill>
                        <a:schemeClr val="tx1"/>
                      </a:solidFill>
                      <a:latin typeface="BIZ UDPゴシック" panose="020B0400000000000000" pitchFamily="50" charset="-128"/>
                      <a:ea typeface="BIZ UDPゴシック" panose="020B0400000000000000" pitchFamily="50" charset="-128"/>
                    </a:rPr>
                    <a:t>点が</a:t>
                  </a:r>
                </a:p>
                <a:p>
                  <a:pPr algn="ctr">
                    <a:lnSpc>
                      <a:spcPct val="15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ダークパターンの怖いところ！！！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dirty="0">
                      <a:solidFill>
                        <a:schemeClr val="tx1"/>
                      </a:solidFill>
                      <a:latin typeface="BIZ UDPゴシック" panose="020B0400000000000000" pitchFamily="50" charset="-128"/>
                      <a:ea typeface="BIZ UDPゴシック" panose="020B0400000000000000" pitchFamily="50" charset="-128"/>
                    </a:rPr>
                    <a:t>もしかしたら気づいていないだけかも！？</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grpSp>
        <p:grpSp>
          <p:nvGrpSpPr>
            <p:cNvPr id="14" name="グループ化 13">
              <a:extLst>
                <a:ext uri="{FF2B5EF4-FFF2-40B4-BE49-F238E27FC236}">
                  <a16:creationId xmlns:a16="http://schemas.microsoft.com/office/drawing/2014/main" id="{DB892A34-253A-665D-C22A-E62FC6612276}"/>
                </a:ext>
              </a:extLst>
            </p:cNvPr>
            <p:cNvGrpSpPr/>
            <p:nvPr/>
          </p:nvGrpSpPr>
          <p:grpSpPr>
            <a:xfrm>
              <a:off x="8217398" y="4409267"/>
              <a:ext cx="430327" cy="387388"/>
              <a:chOff x="8258337" y="4232360"/>
              <a:chExt cx="430327" cy="387388"/>
            </a:xfrm>
          </p:grpSpPr>
          <p:pic>
            <p:nvPicPr>
              <p:cNvPr id="9" name="図 8">
                <a:extLst>
                  <a:ext uri="{FF2B5EF4-FFF2-40B4-BE49-F238E27FC236}">
                    <a16:creationId xmlns:a16="http://schemas.microsoft.com/office/drawing/2014/main" id="{2F01A567-971B-B52E-F366-D61E21D30E2B}"/>
                  </a:ext>
                </a:extLst>
              </p:cNvPr>
              <p:cNvPicPr>
                <a:picLocks noChangeAspect="1"/>
              </p:cNvPicPr>
              <p:nvPr/>
            </p:nvPicPr>
            <p:blipFill>
              <a:blip r:embed="rId6"/>
              <a:srcRect l="34446" r="33334" b="23891"/>
              <a:stretch/>
            </p:blipFill>
            <p:spPr>
              <a:xfrm rot="1792712">
                <a:off x="8379003" y="4271272"/>
                <a:ext cx="256984" cy="224779"/>
              </a:xfrm>
              <a:prstGeom prst="rect">
                <a:avLst/>
              </a:prstGeom>
            </p:spPr>
          </p:pic>
          <p:grpSp>
            <p:nvGrpSpPr>
              <p:cNvPr id="12" name="グループ化 11">
                <a:extLst>
                  <a:ext uri="{FF2B5EF4-FFF2-40B4-BE49-F238E27FC236}">
                    <a16:creationId xmlns:a16="http://schemas.microsoft.com/office/drawing/2014/main" id="{7FEDBFD2-BA2F-F6D3-90D5-11DE9C6D6B04}"/>
                  </a:ext>
                </a:extLst>
              </p:cNvPr>
              <p:cNvGrpSpPr/>
              <p:nvPr/>
            </p:nvGrpSpPr>
            <p:grpSpPr>
              <a:xfrm>
                <a:off x="8258337" y="4232360"/>
                <a:ext cx="430327" cy="387388"/>
                <a:chOff x="7427904" y="5002009"/>
                <a:chExt cx="430327" cy="387388"/>
              </a:xfrm>
            </p:grpSpPr>
            <p:pic>
              <p:nvPicPr>
                <p:cNvPr id="10" name="図 9">
                  <a:extLst>
                    <a:ext uri="{FF2B5EF4-FFF2-40B4-BE49-F238E27FC236}">
                      <a16:creationId xmlns:a16="http://schemas.microsoft.com/office/drawing/2014/main" id="{A30E2EB7-2B4A-90E0-EE8C-887AA49A5B07}"/>
                    </a:ext>
                  </a:extLst>
                </p:cNvPr>
                <p:cNvPicPr>
                  <a:picLocks noChangeAspect="1"/>
                </p:cNvPicPr>
                <p:nvPr/>
              </p:nvPicPr>
              <p:blipFill>
                <a:blip r:embed="rId6"/>
                <a:srcRect l="34446" r="33334" b="23891"/>
                <a:stretch/>
              </p:blipFill>
              <p:spPr>
                <a:xfrm rot="3948811">
                  <a:off x="7617350" y="5148515"/>
                  <a:ext cx="256984" cy="224779"/>
                </a:xfrm>
                <a:prstGeom prst="rect">
                  <a:avLst/>
                </a:prstGeom>
              </p:spPr>
            </p:pic>
            <p:pic>
              <p:nvPicPr>
                <p:cNvPr id="11" name="図 10">
                  <a:extLst>
                    <a:ext uri="{FF2B5EF4-FFF2-40B4-BE49-F238E27FC236}">
                      <a16:creationId xmlns:a16="http://schemas.microsoft.com/office/drawing/2014/main" id="{8141983C-0E54-E8BC-1050-437EA3C658A4}"/>
                    </a:ext>
                  </a:extLst>
                </p:cNvPr>
                <p:cNvPicPr>
                  <a:picLocks noChangeAspect="1"/>
                </p:cNvPicPr>
                <p:nvPr/>
              </p:nvPicPr>
              <p:blipFill>
                <a:blip r:embed="rId6"/>
                <a:srcRect l="34446" r="33334" b="23891"/>
                <a:stretch/>
              </p:blipFill>
              <p:spPr>
                <a:xfrm>
                  <a:off x="7427904" y="5002009"/>
                  <a:ext cx="256984" cy="224779"/>
                </a:xfrm>
                <a:prstGeom prst="rect">
                  <a:avLst/>
                </a:prstGeom>
              </p:spPr>
            </p:pic>
          </p:grpSp>
        </p:grpSp>
      </p:grpSp>
    </p:spTree>
    <p:extLst>
      <p:ext uri="{BB962C8B-B14F-4D97-AF65-F5344CB8AC3E}">
        <p14:creationId xmlns:p14="http://schemas.microsoft.com/office/powerpoint/2010/main" val="154319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2117B7-42F0-8D03-217B-71F65510809C}"/>
              </a:ext>
            </a:extLst>
          </p:cNvPr>
          <p:cNvSpPr txBox="1"/>
          <p:nvPr/>
        </p:nvSpPr>
        <p:spPr>
          <a:xfrm>
            <a:off x="216182" y="560798"/>
            <a:ext cx="8477243" cy="839562"/>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ネットショッピングを行う際の注意点</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吹き出し: 四角形 10">
            <a:extLst>
              <a:ext uri="{FF2B5EF4-FFF2-40B4-BE49-F238E27FC236}">
                <a16:creationId xmlns:a16="http://schemas.microsoft.com/office/drawing/2014/main" id="{7233CBFB-D8EF-E69F-F6E7-B26278587629}"/>
              </a:ext>
            </a:extLst>
          </p:cNvPr>
          <p:cNvSpPr/>
          <p:nvPr/>
        </p:nvSpPr>
        <p:spPr>
          <a:xfrm>
            <a:off x="986744" y="5460382"/>
            <a:ext cx="2261306" cy="447100"/>
          </a:xfrm>
          <a:custGeom>
            <a:avLst/>
            <a:gdLst>
              <a:gd name="connsiteX0" fmla="*/ 0 w 3405808"/>
              <a:gd name="connsiteY0" fmla="*/ 0 h 612648"/>
              <a:gd name="connsiteX1" fmla="*/ 567635 w 3405808"/>
              <a:gd name="connsiteY1" fmla="*/ 0 h 612648"/>
              <a:gd name="connsiteX2" fmla="*/ 567635 w 3405808"/>
              <a:gd name="connsiteY2" fmla="*/ 0 h 612648"/>
              <a:gd name="connsiteX3" fmla="*/ 1419087 w 3405808"/>
              <a:gd name="connsiteY3" fmla="*/ 0 h 612648"/>
              <a:gd name="connsiteX4" fmla="*/ 3405808 w 3405808"/>
              <a:gd name="connsiteY4" fmla="*/ 0 h 612648"/>
              <a:gd name="connsiteX5" fmla="*/ 3405808 w 3405808"/>
              <a:gd name="connsiteY5" fmla="*/ 357378 h 612648"/>
              <a:gd name="connsiteX6" fmla="*/ 3405808 w 3405808"/>
              <a:gd name="connsiteY6" fmla="*/ 357378 h 612648"/>
              <a:gd name="connsiteX7" fmla="*/ 3405808 w 3405808"/>
              <a:gd name="connsiteY7" fmla="*/ 510540 h 612648"/>
              <a:gd name="connsiteX8" fmla="*/ 3405808 w 3405808"/>
              <a:gd name="connsiteY8" fmla="*/ 612648 h 612648"/>
              <a:gd name="connsiteX9" fmla="*/ 1419087 w 3405808"/>
              <a:gd name="connsiteY9" fmla="*/ 612648 h 612648"/>
              <a:gd name="connsiteX10" fmla="*/ 993372 w 3405808"/>
              <a:gd name="connsiteY10" fmla="*/ 689229 h 612648"/>
              <a:gd name="connsiteX11" fmla="*/ 567635 w 3405808"/>
              <a:gd name="connsiteY11" fmla="*/ 612648 h 612648"/>
              <a:gd name="connsiteX12" fmla="*/ 0 w 3405808"/>
              <a:gd name="connsiteY12" fmla="*/ 612648 h 612648"/>
              <a:gd name="connsiteX13" fmla="*/ 0 w 3405808"/>
              <a:gd name="connsiteY13" fmla="*/ 510540 h 612648"/>
              <a:gd name="connsiteX14" fmla="*/ 0 w 3405808"/>
              <a:gd name="connsiteY14" fmla="*/ 357378 h 612648"/>
              <a:gd name="connsiteX15" fmla="*/ 0 w 3405808"/>
              <a:gd name="connsiteY15" fmla="*/ 357378 h 612648"/>
              <a:gd name="connsiteX16" fmla="*/ 0 w 3405808"/>
              <a:gd name="connsiteY16" fmla="*/ 0 h 612648"/>
              <a:gd name="connsiteX0" fmla="*/ 0 w 3405808"/>
              <a:gd name="connsiteY0" fmla="*/ 0 h 689229"/>
              <a:gd name="connsiteX1" fmla="*/ 567635 w 3405808"/>
              <a:gd name="connsiteY1" fmla="*/ 0 h 689229"/>
              <a:gd name="connsiteX2" fmla="*/ 567635 w 3405808"/>
              <a:gd name="connsiteY2" fmla="*/ 0 h 689229"/>
              <a:gd name="connsiteX3" fmla="*/ 1419087 w 3405808"/>
              <a:gd name="connsiteY3" fmla="*/ 0 h 689229"/>
              <a:gd name="connsiteX4" fmla="*/ 3405808 w 3405808"/>
              <a:gd name="connsiteY4" fmla="*/ 0 h 689229"/>
              <a:gd name="connsiteX5" fmla="*/ 3405808 w 3405808"/>
              <a:gd name="connsiteY5" fmla="*/ 357378 h 689229"/>
              <a:gd name="connsiteX6" fmla="*/ 3405808 w 3405808"/>
              <a:gd name="connsiteY6" fmla="*/ 357378 h 689229"/>
              <a:gd name="connsiteX7" fmla="*/ 3405808 w 3405808"/>
              <a:gd name="connsiteY7" fmla="*/ 510540 h 689229"/>
              <a:gd name="connsiteX8" fmla="*/ 3405808 w 3405808"/>
              <a:gd name="connsiteY8" fmla="*/ 612648 h 689229"/>
              <a:gd name="connsiteX9" fmla="*/ 1140792 w 3405808"/>
              <a:gd name="connsiteY9" fmla="*/ 612648 h 689229"/>
              <a:gd name="connsiteX10" fmla="*/ 993372 w 3405808"/>
              <a:gd name="connsiteY10" fmla="*/ 689229 h 689229"/>
              <a:gd name="connsiteX11" fmla="*/ 567635 w 3405808"/>
              <a:gd name="connsiteY11" fmla="*/ 612648 h 689229"/>
              <a:gd name="connsiteX12" fmla="*/ 0 w 3405808"/>
              <a:gd name="connsiteY12" fmla="*/ 612648 h 689229"/>
              <a:gd name="connsiteX13" fmla="*/ 0 w 3405808"/>
              <a:gd name="connsiteY13" fmla="*/ 510540 h 689229"/>
              <a:gd name="connsiteX14" fmla="*/ 0 w 3405808"/>
              <a:gd name="connsiteY14" fmla="*/ 357378 h 689229"/>
              <a:gd name="connsiteX15" fmla="*/ 0 w 3405808"/>
              <a:gd name="connsiteY15" fmla="*/ 357378 h 689229"/>
              <a:gd name="connsiteX16" fmla="*/ 0 w 3405808"/>
              <a:gd name="connsiteY16" fmla="*/ 0 h 689229"/>
              <a:gd name="connsiteX0" fmla="*/ 0 w 3405808"/>
              <a:gd name="connsiteY0" fmla="*/ 0 h 689229"/>
              <a:gd name="connsiteX1" fmla="*/ 567635 w 3405808"/>
              <a:gd name="connsiteY1" fmla="*/ 0 h 689229"/>
              <a:gd name="connsiteX2" fmla="*/ 567635 w 3405808"/>
              <a:gd name="connsiteY2" fmla="*/ 0 h 689229"/>
              <a:gd name="connsiteX3" fmla="*/ 1419087 w 3405808"/>
              <a:gd name="connsiteY3" fmla="*/ 0 h 689229"/>
              <a:gd name="connsiteX4" fmla="*/ 3405808 w 3405808"/>
              <a:gd name="connsiteY4" fmla="*/ 0 h 689229"/>
              <a:gd name="connsiteX5" fmla="*/ 3405808 w 3405808"/>
              <a:gd name="connsiteY5" fmla="*/ 357378 h 689229"/>
              <a:gd name="connsiteX6" fmla="*/ 3405808 w 3405808"/>
              <a:gd name="connsiteY6" fmla="*/ 357378 h 689229"/>
              <a:gd name="connsiteX7" fmla="*/ 3405808 w 3405808"/>
              <a:gd name="connsiteY7" fmla="*/ 510540 h 689229"/>
              <a:gd name="connsiteX8" fmla="*/ 3405808 w 3405808"/>
              <a:gd name="connsiteY8" fmla="*/ 612648 h 689229"/>
              <a:gd name="connsiteX9" fmla="*/ 1140792 w 3405808"/>
              <a:gd name="connsiteY9" fmla="*/ 612648 h 689229"/>
              <a:gd name="connsiteX10" fmla="*/ 993372 w 3405808"/>
              <a:gd name="connsiteY10" fmla="*/ 689229 h 689229"/>
              <a:gd name="connsiteX11" fmla="*/ 950407 w 3405808"/>
              <a:gd name="connsiteY11" fmla="*/ 619737 h 689229"/>
              <a:gd name="connsiteX12" fmla="*/ 0 w 3405808"/>
              <a:gd name="connsiteY12" fmla="*/ 612648 h 689229"/>
              <a:gd name="connsiteX13" fmla="*/ 0 w 3405808"/>
              <a:gd name="connsiteY13" fmla="*/ 510540 h 689229"/>
              <a:gd name="connsiteX14" fmla="*/ 0 w 3405808"/>
              <a:gd name="connsiteY14" fmla="*/ 357378 h 689229"/>
              <a:gd name="connsiteX15" fmla="*/ 0 w 3405808"/>
              <a:gd name="connsiteY15" fmla="*/ 357378 h 689229"/>
              <a:gd name="connsiteX16" fmla="*/ 0 w 3405808"/>
              <a:gd name="connsiteY16" fmla="*/ 0 h 689229"/>
              <a:gd name="connsiteX0" fmla="*/ 0 w 3405808"/>
              <a:gd name="connsiteY0" fmla="*/ 0 h 774290"/>
              <a:gd name="connsiteX1" fmla="*/ 567635 w 3405808"/>
              <a:gd name="connsiteY1" fmla="*/ 0 h 774290"/>
              <a:gd name="connsiteX2" fmla="*/ 567635 w 3405808"/>
              <a:gd name="connsiteY2" fmla="*/ 0 h 774290"/>
              <a:gd name="connsiteX3" fmla="*/ 1419087 w 3405808"/>
              <a:gd name="connsiteY3" fmla="*/ 0 h 774290"/>
              <a:gd name="connsiteX4" fmla="*/ 3405808 w 3405808"/>
              <a:gd name="connsiteY4" fmla="*/ 0 h 774290"/>
              <a:gd name="connsiteX5" fmla="*/ 3405808 w 3405808"/>
              <a:gd name="connsiteY5" fmla="*/ 357378 h 774290"/>
              <a:gd name="connsiteX6" fmla="*/ 3405808 w 3405808"/>
              <a:gd name="connsiteY6" fmla="*/ 357378 h 774290"/>
              <a:gd name="connsiteX7" fmla="*/ 3405808 w 3405808"/>
              <a:gd name="connsiteY7" fmla="*/ 510540 h 774290"/>
              <a:gd name="connsiteX8" fmla="*/ 3405808 w 3405808"/>
              <a:gd name="connsiteY8" fmla="*/ 612648 h 774290"/>
              <a:gd name="connsiteX9" fmla="*/ 1140792 w 3405808"/>
              <a:gd name="connsiteY9" fmla="*/ 612648 h 774290"/>
              <a:gd name="connsiteX10" fmla="*/ 972107 w 3405808"/>
              <a:gd name="connsiteY10" fmla="*/ 774290 h 774290"/>
              <a:gd name="connsiteX11" fmla="*/ 950407 w 3405808"/>
              <a:gd name="connsiteY11" fmla="*/ 619737 h 774290"/>
              <a:gd name="connsiteX12" fmla="*/ 0 w 3405808"/>
              <a:gd name="connsiteY12" fmla="*/ 612648 h 774290"/>
              <a:gd name="connsiteX13" fmla="*/ 0 w 3405808"/>
              <a:gd name="connsiteY13" fmla="*/ 510540 h 774290"/>
              <a:gd name="connsiteX14" fmla="*/ 0 w 3405808"/>
              <a:gd name="connsiteY14" fmla="*/ 357378 h 774290"/>
              <a:gd name="connsiteX15" fmla="*/ 0 w 3405808"/>
              <a:gd name="connsiteY15" fmla="*/ 357378 h 774290"/>
              <a:gd name="connsiteX16" fmla="*/ 0 w 3405808"/>
              <a:gd name="connsiteY16" fmla="*/ 0 h 774290"/>
              <a:gd name="connsiteX0" fmla="*/ 0 w 3405808"/>
              <a:gd name="connsiteY0" fmla="*/ 0 h 872971"/>
              <a:gd name="connsiteX1" fmla="*/ 567635 w 3405808"/>
              <a:gd name="connsiteY1" fmla="*/ 0 h 872971"/>
              <a:gd name="connsiteX2" fmla="*/ 567635 w 3405808"/>
              <a:gd name="connsiteY2" fmla="*/ 0 h 872971"/>
              <a:gd name="connsiteX3" fmla="*/ 1419087 w 3405808"/>
              <a:gd name="connsiteY3" fmla="*/ 0 h 872971"/>
              <a:gd name="connsiteX4" fmla="*/ 3405808 w 3405808"/>
              <a:gd name="connsiteY4" fmla="*/ 0 h 872971"/>
              <a:gd name="connsiteX5" fmla="*/ 3405808 w 3405808"/>
              <a:gd name="connsiteY5" fmla="*/ 357378 h 872971"/>
              <a:gd name="connsiteX6" fmla="*/ 3405808 w 3405808"/>
              <a:gd name="connsiteY6" fmla="*/ 357378 h 872971"/>
              <a:gd name="connsiteX7" fmla="*/ 3405808 w 3405808"/>
              <a:gd name="connsiteY7" fmla="*/ 510540 h 872971"/>
              <a:gd name="connsiteX8" fmla="*/ 3405808 w 3405808"/>
              <a:gd name="connsiteY8" fmla="*/ 612648 h 872971"/>
              <a:gd name="connsiteX9" fmla="*/ 1140792 w 3405808"/>
              <a:gd name="connsiteY9" fmla="*/ 612648 h 872971"/>
              <a:gd name="connsiteX10" fmla="*/ 1153715 w 3405808"/>
              <a:gd name="connsiteY10" fmla="*/ 872971 h 872971"/>
              <a:gd name="connsiteX11" fmla="*/ 950407 w 3405808"/>
              <a:gd name="connsiteY11" fmla="*/ 619737 h 872971"/>
              <a:gd name="connsiteX12" fmla="*/ 0 w 3405808"/>
              <a:gd name="connsiteY12" fmla="*/ 612648 h 872971"/>
              <a:gd name="connsiteX13" fmla="*/ 0 w 3405808"/>
              <a:gd name="connsiteY13" fmla="*/ 510540 h 872971"/>
              <a:gd name="connsiteX14" fmla="*/ 0 w 3405808"/>
              <a:gd name="connsiteY14" fmla="*/ 357378 h 872971"/>
              <a:gd name="connsiteX15" fmla="*/ 0 w 3405808"/>
              <a:gd name="connsiteY15" fmla="*/ 357378 h 872971"/>
              <a:gd name="connsiteX16" fmla="*/ 0 w 3405808"/>
              <a:gd name="connsiteY16" fmla="*/ 0 h 872971"/>
              <a:gd name="connsiteX0" fmla="*/ 0 w 3405808"/>
              <a:gd name="connsiteY0" fmla="*/ 0 h 856525"/>
              <a:gd name="connsiteX1" fmla="*/ 567635 w 3405808"/>
              <a:gd name="connsiteY1" fmla="*/ 0 h 856525"/>
              <a:gd name="connsiteX2" fmla="*/ 567635 w 3405808"/>
              <a:gd name="connsiteY2" fmla="*/ 0 h 856525"/>
              <a:gd name="connsiteX3" fmla="*/ 1419087 w 3405808"/>
              <a:gd name="connsiteY3" fmla="*/ 0 h 856525"/>
              <a:gd name="connsiteX4" fmla="*/ 3405808 w 3405808"/>
              <a:gd name="connsiteY4" fmla="*/ 0 h 856525"/>
              <a:gd name="connsiteX5" fmla="*/ 3405808 w 3405808"/>
              <a:gd name="connsiteY5" fmla="*/ 357378 h 856525"/>
              <a:gd name="connsiteX6" fmla="*/ 3405808 w 3405808"/>
              <a:gd name="connsiteY6" fmla="*/ 357378 h 856525"/>
              <a:gd name="connsiteX7" fmla="*/ 3405808 w 3405808"/>
              <a:gd name="connsiteY7" fmla="*/ 510540 h 856525"/>
              <a:gd name="connsiteX8" fmla="*/ 3405808 w 3405808"/>
              <a:gd name="connsiteY8" fmla="*/ 612648 h 856525"/>
              <a:gd name="connsiteX9" fmla="*/ 1140792 w 3405808"/>
              <a:gd name="connsiteY9" fmla="*/ 612648 h 856525"/>
              <a:gd name="connsiteX10" fmla="*/ 1229386 w 3405808"/>
              <a:gd name="connsiteY10" fmla="*/ 856525 h 856525"/>
              <a:gd name="connsiteX11" fmla="*/ 950407 w 3405808"/>
              <a:gd name="connsiteY11" fmla="*/ 619737 h 856525"/>
              <a:gd name="connsiteX12" fmla="*/ 0 w 3405808"/>
              <a:gd name="connsiteY12" fmla="*/ 612648 h 856525"/>
              <a:gd name="connsiteX13" fmla="*/ 0 w 3405808"/>
              <a:gd name="connsiteY13" fmla="*/ 510540 h 856525"/>
              <a:gd name="connsiteX14" fmla="*/ 0 w 3405808"/>
              <a:gd name="connsiteY14" fmla="*/ 357378 h 856525"/>
              <a:gd name="connsiteX15" fmla="*/ 0 w 3405808"/>
              <a:gd name="connsiteY15" fmla="*/ 357378 h 856525"/>
              <a:gd name="connsiteX16" fmla="*/ 0 w 3405808"/>
              <a:gd name="connsiteY16" fmla="*/ 0 h 856525"/>
              <a:gd name="connsiteX0" fmla="*/ 0 w 3405808"/>
              <a:gd name="connsiteY0" fmla="*/ 0 h 731803"/>
              <a:gd name="connsiteX1" fmla="*/ 567635 w 3405808"/>
              <a:gd name="connsiteY1" fmla="*/ 0 h 731803"/>
              <a:gd name="connsiteX2" fmla="*/ 567635 w 3405808"/>
              <a:gd name="connsiteY2" fmla="*/ 0 h 731803"/>
              <a:gd name="connsiteX3" fmla="*/ 1419087 w 3405808"/>
              <a:gd name="connsiteY3" fmla="*/ 0 h 731803"/>
              <a:gd name="connsiteX4" fmla="*/ 3405808 w 3405808"/>
              <a:gd name="connsiteY4" fmla="*/ 0 h 731803"/>
              <a:gd name="connsiteX5" fmla="*/ 3405808 w 3405808"/>
              <a:gd name="connsiteY5" fmla="*/ 357378 h 731803"/>
              <a:gd name="connsiteX6" fmla="*/ 3405808 w 3405808"/>
              <a:gd name="connsiteY6" fmla="*/ 357378 h 731803"/>
              <a:gd name="connsiteX7" fmla="*/ 3405808 w 3405808"/>
              <a:gd name="connsiteY7" fmla="*/ 510540 h 731803"/>
              <a:gd name="connsiteX8" fmla="*/ 3405808 w 3405808"/>
              <a:gd name="connsiteY8" fmla="*/ 612648 h 731803"/>
              <a:gd name="connsiteX9" fmla="*/ 1140792 w 3405808"/>
              <a:gd name="connsiteY9" fmla="*/ 612648 h 731803"/>
              <a:gd name="connsiteX10" fmla="*/ 1127370 w 3405808"/>
              <a:gd name="connsiteY10" fmla="*/ 731803 h 731803"/>
              <a:gd name="connsiteX11" fmla="*/ 950407 w 3405808"/>
              <a:gd name="connsiteY11" fmla="*/ 619737 h 731803"/>
              <a:gd name="connsiteX12" fmla="*/ 0 w 3405808"/>
              <a:gd name="connsiteY12" fmla="*/ 612648 h 731803"/>
              <a:gd name="connsiteX13" fmla="*/ 0 w 3405808"/>
              <a:gd name="connsiteY13" fmla="*/ 510540 h 731803"/>
              <a:gd name="connsiteX14" fmla="*/ 0 w 3405808"/>
              <a:gd name="connsiteY14" fmla="*/ 357378 h 731803"/>
              <a:gd name="connsiteX15" fmla="*/ 0 w 3405808"/>
              <a:gd name="connsiteY15" fmla="*/ 357378 h 731803"/>
              <a:gd name="connsiteX16" fmla="*/ 0 w 3405808"/>
              <a:gd name="connsiteY16" fmla="*/ 0 h 73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5808" h="731803">
                <a:moveTo>
                  <a:pt x="0" y="0"/>
                </a:moveTo>
                <a:lnTo>
                  <a:pt x="567635" y="0"/>
                </a:lnTo>
                <a:lnTo>
                  <a:pt x="567635" y="0"/>
                </a:lnTo>
                <a:lnTo>
                  <a:pt x="1419087" y="0"/>
                </a:lnTo>
                <a:lnTo>
                  <a:pt x="3405808" y="0"/>
                </a:lnTo>
                <a:lnTo>
                  <a:pt x="3405808" y="357378"/>
                </a:lnTo>
                <a:lnTo>
                  <a:pt x="3405808" y="357378"/>
                </a:lnTo>
                <a:lnTo>
                  <a:pt x="3405808" y="510540"/>
                </a:lnTo>
                <a:lnTo>
                  <a:pt x="3405808" y="612648"/>
                </a:lnTo>
                <a:lnTo>
                  <a:pt x="1140792" y="612648"/>
                </a:lnTo>
                <a:lnTo>
                  <a:pt x="1127370" y="731803"/>
                </a:lnTo>
                <a:lnTo>
                  <a:pt x="950407" y="619737"/>
                </a:lnTo>
                <a:lnTo>
                  <a:pt x="0" y="612648"/>
                </a:lnTo>
                <a:lnTo>
                  <a:pt x="0" y="510540"/>
                </a:lnTo>
                <a:lnTo>
                  <a:pt x="0" y="357378"/>
                </a:lnTo>
                <a:lnTo>
                  <a:pt x="0" y="357378"/>
                </a:lnTo>
                <a:lnTo>
                  <a:pt x="0" y="0"/>
                </a:lnTo>
                <a:close/>
              </a:path>
            </a:pathLst>
          </a:custGeom>
          <a:solidFill>
            <a:srgbClr val="155DAF"/>
          </a:solidFill>
          <a:ln>
            <a:solidFill>
              <a:srgbClr val="155DA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6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自分も、周りの人も</a:t>
            </a:r>
            <a:endParaRPr kumimoji="1" lang="ja-JP" altLang="en-US" sz="1200" dirty="0">
              <a:solidFill>
                <a:schemeClr val="bg1"/>
              </a:solidFill>
            </a:endParaRPr>
          </a:p>
        </p:txBody>
      </p:sp>
      <p:grpSp>
        <p:nvGrpSpPr>
          <p:cNvPr id="4" name="グループ化 3">
            <a:extLst>
              <a:ext uri="{FF2B5EF4-FFF2-40B4-BE49-F238E27FC236}">
                <a16:creationId xmlns:a16="http://schemas.microsoft.com/office/drawing/2014/main" id="{27722AA2-3CB1-C25A-C7BD-FA563B652AD5}"/>
              </a:ext>
            </a:extLst>
          </p:cNvPr>
          <p:cNvGrpSpPr/>
          <p:nvPr/>
        </p:nvGrpSpPr>
        <p:grpSpPr>
          <a:xfrm>
            <a:off x="1875989" y="5763387"/>
            <a:ext cx="5933271" cy="847426"/>
            <a:chOff x="1875989" y="5745127"/>
            <a:chExt cx="5933271" cy="847426"/>
          </a:xfrm>
        </p:grpSpPr>
        <p:sp>
          <p:nvSpPr>
            <p:cNvPr id="10" name="テキスト ボックス 9">
              <a:extLst>
                <a:ext uri="{FF2B5EF4-FFF2-40B4-BE49-F238E27FC236}">
                  <a16:creationId xmlns:a16="http://schemas.microsoft.com/office/drawing/2014/main" id="{D868FE25-F1CD-18E9-ADCB-9AE68AC87E8D}"/>
                </a:ext>
              </a:extLst>
            </p:cNvPr>
            <p:cNvSpPr txBox="1"/>
            <p:nvPr/>
          </p:nvSpPr>
          <p:spPr>
            <a:xfrm>
              <a:off x="1875989" y="5745127"/>
              <a:ext cx="5469028" cy="776225"/>
            </a:xfrm>
            <a:prstGeom prst="rect">
              <a:avLst/>
            </a:prstGeom>
            <a:noFill/>
          </p:spPr>
          <p:txBody>
            <a:bodyPr wrap="square" lIns="0" tIns="108000" rIns="0" bIns="0" anchor="t" anchorCtr="0">
              <a:spAutoFit/>
            </a:bodyPr>
            <a:lstStyle/>
            <a:p>
              <a:pPr>
                <a:lnSpc>
                  <a:spcPts val="2800"/>
                </a:lnSpc>
              </a:pPr>
              <a:r>
                <a:rPr lang="ja-JP" altLang="en-US" sz="2100" b="1" dirty="0">
                  <a:latin typeface="BIZ UDPゴシック" panose="020B0400000000000000" pitchFamily="50" charset="-128"/>
                  <a:ea typeface="BIZ UDPゴシック" panose="020B0400000000000000" pitchFamily="50" charset="-128"/>
                </a:rPr>
                <a:t>ダークパターンの巧妙なひっかけに気づき、</a:t>
              </a:r>
              <a:endParaRPr lang="en-US" altLang="ja-JP" sz="2100" b="1" dirty="0">
                <a:latin typeface="BIZ UDPゴシック" panose="020B0400000000000000" pitchFamily="50" charset="-128"/>
                <a:ea typeface="BIZ UDPゴシック" panose="020B0400000000000000" pitchFamily="50" charset="-128"/>
              </a:endParaRPr>
            </a:p>
            <a:p>
              <a:pPr>
                <a:lnSpc>
                  <a:spcPts val="2800"/>
                </a:lnSpc>
              </a:pPr>
              <a:r>
                <a:rPr lang="ja-JP" altLang="en-US" sz="2100" b="1">
                  <a:latin typeface="BIZ UDPゴシック" panose="020B0400000000000000" pitchFamily="50" charset="-128"/>
                  <a:ea typeface="BIZ UDPゴシック" panose="020B0400000000000000" pitchFamily="50" charset="-128"/>
                </a:rPr>
                <a:t>惑わされないよう落ちついて確認・判断しよう</a:t>
              </a:r>
            </a:p>
          </p:txBody>
        </p:sp>
        <p:pic>
          <p:nvPicPr>
            <p:cNvPr id="28" name="グラフィックス 27" descr="親指を立てるしぐさ 枠線">
              <a:extLst>
                <a:ext uri="{FF2B5EF4-FFF2-40B4-BE49-F238E27FC236}">
                  <a16:creationId xmlns:a16="http://schemas.microsoft.com/office/drawing/2014/main" id="{30D0BE14-2710-F1A6-EAA1-B097D30B5B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8227" y="6051520"/>
              <a:ext cx="541033" cy="541033"/>
            </a:xfrm>
            <a:prstGeom prst="rect">
              <a:avLst/>
            </a:prstGeom>
          </p:spPr>
        </p:pic>
      </p:grpSp>
      <p:grpSp>
        <p:nvGrpSpPr>
          <p:cNvPr id="43" name="グループ化 42">
            <a:extLst>
              <a:ext uri="{FF2B5EF4-FFF2-40B4-BE49-F238E27FC236}">
                <a16:creationId xmlns:a16="http://schemas.microsoft.com/office/drawing/2014/main" id="{A6CCBFB7-8C4C-B186-41D8-211365ECF1F7}"/>
              </a:ext>
            </a:extLst>
          </p:cNvPr>
          <p:cNvGrpSpPr/>
          <p:nvPr/>
        </p:nvGrpSpPr>
        <p:grpSpPr>
          <a:xfrm>
            <a:off x="881640" y="1617824"/>
            <a:ext cx="9705022" cy="3434022"/>
            <a:chOff x="584063" y="1679275"/>
            <a:chExt cx="9705022" cy="3434022"/>
          </a:xfrm>
        </p:grpSpPr>
        <p:grpSp>
          <p:nvGrpSpPr>
            <p:cNvPr id="15" name="グループ化 14">
              <a:extLst>
                <a:ext uri="{FF2B5EF4-FFF2-40B4-BE49-F238E27FC236}">
                  <a16:creationId xmlns:a16="http://schemas.microsoft.com/office/drawing/2014/main" id="{129B92AF-760D-8480-3FE2-ABFBA189D2D6}"/>
                </a:ext>
              </a:extLst>
            </p:cNvPr>
            <p:cNvGrpSpPr/>
            <p:nvPr/>
          </p:nvGrpSpPr>
          <p:grpSpPr>
            <a:xfrm>
              <a:off x="584063" y="2383945"/>
              <a:ext cx="9705022" cy="615340"/>
              <a:chOff x="584063" y="2169603"/>
              <a:chExt cx="9705022" cy="615340"/>
            </a:xfrm>
          </p:grpSpPr>
          <p:sp>
            <p:nvSpPr>
              <p:cNvPr id="3" name="テキスト ボックス 2">
                <a:extLst>
                  <a:ext uri="{FF2B5EF4-FFF2-40B4-BE49-F238E27FC236}">
                    <a16:creationId xmlns:a16="http://schemas.microsoft.com/office/drawing/2014/main" id="{C6E37291-5279-220E-FDD8-F66D0DBB6CC7}"/>
                  </a:ext>
                </a:extLst>
              </p:cNvPr>
              <p:cNvSpPr txBox="1"/>
              <p:nvPr/>
            </p:nvSpPr>
            <p:spPr>
              <a:xfrm>
                <a:off x="609601" y="2354213"/>
                <a:ext cx="1107996" cy="369332"/>
              </a:xfrm>
              <a:prstGeom prst="rect">
                <a:avLst/>
              </a:prstGeom>
              <a:noFill/>
            </p:spPr>
            <p:txBody>
              <a:bodyPr wrap="none" rtlCol="0">
                <a:spAutoFit/>
              </a:bodyPr>
              <a:lstStyle/>
              <a:p>
                <a:r>
                  <a:rPr kumimoji="1" lang="en-US" altLang="ja-JP">
                    <a:solidFill>
                      <a:srgbClr val="155DAF"/>
                    </a:solidFill>
                    <a:latin typeface="ＤＦ特太ゴシック体" panose="020B0509000000000000" pitchFamily="49" charset="-128"/>
                    <a:ea typeface="ＤＦ特太ゴシック体" panose="020B0509000000000000" pitchFamily="49" charset="-128"/>
                  </a:rPr>
                  <a:t>POINT</a:t>
                </a:r>
                <a:r>
                  <a:rPr kumimoji="1" lang="ja-JP" altLang="en-US">
                    <a:solidFill>
                      <a:srgbClr val="155DAF"/>
                    </a:solidFill>
                    <a:latin typeface="ＤＦ特太ゴシック体" panose="020B0509000000000000" pitchFamily="49" charset="-128"/>
                    <a:ea typeface="ＤＦ特太ゴシック体" panose="020B0509000000000000" pitchFamily="49" charset="-128"/>
                  </a:rPr>
                  <a:t> ➋</a:t>
                </a:r>
              </a:p>
            </p:txBody>
          </p:sp>
          <p:cxnSp>
            <p:nvCxnSpPr>
              <p:cNvPr id="6" name="直線コネクタ 5">
                <a:extLst>
                  <a:ext uri="{FF2B5EF4-FFF2-40B4-BE49-F238E27FC236}">
                    <a16:creationId xmlns:a16="http://schemas.microsoft.com/office/drawing/2014/main" id="{22B8B2F8-18E0-BD1D-A9C4-B10B4F1FCA1F}"/>
                  </a:ext>
                </a:extLst>
              </p:cNvPr>
              <p:cNvCxnSpPr>
                <a:cxnSpLocks/>
              </p:cNvCxnSpPr>
              <p:nvPr/>
            </p:nvCxnSpPr>
            <p:spPr>
              <a:xfrm>
                <a:off x="584063" y="2784943"/>
                <a:ext cx="72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B0004B2-E56D-6D73-16A7-CF8FACE47CFF}"/>
                  </a:ext>
                </a:extLst>
              </p:cNvPr>
              <p:cNvSpPr txBox="1"/>
              <p:nvPr/>
            </p:nvSpPr>
            <p:spPr>
              <a:xfrm>
                <a:off x="1938005" y="2169603"/>
                <a:ext cx="8351080" cy="492237"/>
              </a:xfrm>
              <a:prstGeom prst="rect">
                <a:avLst/>
              </a:prstGeom>
              <a:noFill/>
            </p:spPr>
            <p:txBody>
              <a:bodyPr wrap="square" lIns="0" tIns="108000" rIns="0" bIns="0" anchor="t" anchorCtr="0">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支払い金額を確認する</a:t>
                </a:r>
              </a:p>
            </p:txBody>
          </p:sp>
        </p:grpSp>
        <p:grpSp>
          <p:nvGrpSpPr>
            <p:cNvPr id="16" name="グループ化 15">
              <a:extLst>
                <a:ext uri="{FF2B5EF4-FFF2-40B4-BE49-F238E27FC236}">
                  <a16:creationId xmlns:a16="http://schemas.microsoft.com/office/drawing/2014/main" id="{B13A7565-9888-79D4-D275-F0831872F93D}"/>
                </a:ext>
              </a:extLst>
            </p:cNvPr>
            <p:cNvGrpSpPr/>
            <p:nvPr/>
          </p:nvGrpSpPr>
          <p:grpSpPr>
            <a:xfrm>
              <a:off x="584063" y="3088615"/>
              <a:ext cx="9705022" cy="615340"/>
              <a:chOff x="584063" y="2169603"/>
              <a:chExt cx="9705022" cy="615340"/>
            </a:xfrm>
          </p:grpSpPr>
          <p:sp>
            <p:nvSpPr>
              <p:cNvPr id="17" name="テキスト ボックス 16">
                <a:extLst>
                  <a:ext uri="{FF2B5EF4-FFF2-40B4-BE49-F238E27FC236}">
                    <a16:creationId xmlns:a16="http://schemas.microsoft.com/office/drawing/2014/main" id="{BDABFF3E-3B67-DBA1-1568-C690818D727C}"/>
                  </a:ext>
                </a:extLst>
              </p:cNvPr>
              <p:cNvSpPr txBox="1"/>
              <p:nvPr/>
            </p:nvSpPr>
            <p:spPr>
              <a:xfrm>
                <a:off x="609601" y="2354213"/>
                <a:ext cx="1107996" cy="369332"/>
              </a:xfrm>
              <a:prstGeom prst="rect">
                <a:avLst/>
              </a:prstGeom>
              <a:noFill/>
            </p:spPr>
            <p:txBody>
              <a:bodyPr wrap="none" rtlCol="0">
                <a:spAutoFit/>
              </a:bodyPr>
              <a:lstStyle/>
              <a:p>
                <a:r>
                  <a:rPr kumimoji="1" lang="en-US" altLang="ja-JP">
                    <a:solidFill>
                      <a:srgbClr val="155DAF"/>
                    </a:solidFill>
                    <a:latin typeface="ＤＦ特太ゴシック体" panose="020B0509000000000000" pitchFamily="49" charset="-128"/>
                    <a:ea typeface="ＤＦ特太ゴシック体" panose="020B0509000000000000" pitchFamily="49" charset="-128"/>
                  </a:rPr>
                  <a:t>POINT</a:t>
                </a:r>
                <a:r>
                  <a:rPr kumimoji="1" lang="ja-JP" altLang="en-US">
                    <a:solidFill>
                      <a:srgbClr val="155DAF"/>
                    </a:solidFill>
                    <a:latin typeface="ＤＦ特太ゴシック体" panose="020B0509000000000000" pitchFamily="49" charset="-128"/>
                    <a:ea typeface="ＤＦ特太ゴシック体" panose="020B0509000000000000" pitchFamily="49" charset="-128"/>
                  </a:rPr>
                  <a:t> ➌</a:t>
                </a:r>
              </a:p>
            </p:txBody>
          </p:sp>
          <p:cxnSp>
            <p:nvCxnSpPr>
              <p:cNvPr id="18" name="直線コネクタ 17">
                <a:extLst>
                  <a:ext uri="{FF2B5EF4-FFF2-40B4-BE49-F238E27FC236}">
                    <a16:creationId xmlns:a16="http://schemas.microsoft.com/office/drawing/2014/main" id="{D7C65823-6262-E8BE-A0CF-8A93A8B86AE6}"/>
                  </a:ext>
                </a:extLst>
              </p:cNvPr>
              <p:cNvCxnSpPr>
                <a:cxnSpLocks/>
              </p:cNvCxnSpPr>
              <p:nvPr/>
            </p:nvCxnSpPr>
            <p:spPr>
              <a:xfrm>
                <a:off x="584063" y="2784943"/>
                <a:ext cx="72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86E67DB-7F8C-538D-85A0-D7BFF86A856C}"/>
                  </a:ext>
                </a:extLst>
              </p:cNvPr>
              <p:cNvSpPr txBox="1"/>
              <p:nvPr/>
            </p:nvSpPr>
            <p:spPr>
              <a:xfrm>
                <a:off x="1938005" y="2169603"/>
                <a:ext cx="8351080" cy="492237"/>
              </a:xfrm>
              <a:prstGeom prst="rect">
                <a:avLst/>
              </a:prstGeom>
              <a:noFill/>
            </p:spPr>
            <p:txBody>
              <a:bodyPr wrap="square" lIns="0" tIns="108000" rIns="0" bIns="0" anchor="t" anchorCtr="0">
                <a:spAutoFit/>
              </a:bodyPr>
              <a:lstStyle/>
              <a:p>
                <a:pPr>
                  <a:lnSpc>
                    <a:spcPct val="150000"/>
                  </a:lnSpc>
                </a:pPr>
                <a:r>
                  <a:rPr lang="ja-JP" altLang="en-US" sz="2000">
                    <a:latin typeface="BIZ UDPゴシック" panose="020B0400000000000000" pitchFamily="50" charset="-128"/>
                    <a:ea typeface="BIZ UDPゴシック" panose="020B0400000000000000" pitchFamily="50" charset="-128"/>
                  </a:rPr>
                  <a:t>解約条件や解約方法を確認する</a:t>
                </a:r>
              </a:p>
            </p:txBody>
          </p:sp>
        </p:grpSp>
        <p:grpSp>
          <p:nvGrpSpPr>
            <p:cNvPr id="20" name="グループ化 19">
              <a:extLst>
                <a:ext uri="{FF2B5EF4-FFF2-40B4-BE49-F238E27FC236}">
                  <a16:creationId xmlns:a16="http://schemas.microsoft.com/office/drawing/2014/main" id="{FA692A48-0F77-EB31-6F19-7DE287A2004C}"/>
                </a:ext>
              </a:extLst>
            </p:cNvPr>
            <p:cNvGrpSpPr/>
            <p:nvPr/>
          </p:nvGrpSpPr>
          <p:grpSpPr>
            <a:xfrm>
              <a:off x="584063" y="1679275"/>
              <a:ext cx="9705022" cy="615340"/>
              <a:chOff x="584063" y="2169603"/>
              <a:chExt cx="9705022" cy="615340"/>
            </a:xfrm>
          </p:grpSpPr>
          <p:sp>
            <p:nvSpPr>
              <p:cNvPr id="21" name="テキスト ボックス 20">
                <a:extLst>
                  <a:ext uri="{FF2B5EF4-FFF2-40B4-BE49-F238E27FC236}">
                    <a16:creationId xmlns:a16="http://schemas.microsoft.com/office/drawing/2014/main" id="{0A27191C-0815-3611-6D4F-E1324997BF78}"/>
                  </a:ext>
                </a:extLst>
              </p:cNvPr>
              <p:cNvSpPr txBox="1"/>
              <p:nvPr/>
            </p:nvSpPr>
            <p:spPr>
              <a:xfrm>
                <a:off x="609601" y="2354213"/>
                <a:ext cx="1107996" cy="369332"/>
              </a:xfrm>
              <a:prstGeom prst="rect">
                <a:avLst/>
              </a:prstGeom>
              <a:noFill/>
            </p:spPr>
            <p:txBody>
              <a:bodyPr wrap="none" rtlCol="0">
                <a:spAutoFit/>
              </a:bodyPr>
              <a:lstStyle/>
              <a:p>
                <a:r>
                  <a:rPr kumimoji="1" lang="en-US" altLang="ja-JP">
                    <a:solidFill>
                      <a:srgbClr val="155DAF"/>
                    </a:solidFill>
                    <a:latin typeface="ＤＦ特太ゴシック体" panose="020B0509000000000000" pitchFamily="49" charset="-128"/>
                    <a:ea typeface="ＤＦ特太ゴシック体" panose="020B0509000000000000" pitchFamily="49" charset="-128"/>
                  </a:rPr>
                  <a:t>POINT</a:t>
                </a:r>
                <a:r>
                  <a:rPr kumimoji="1" lang="ja-JP" altLang="en-US">
                    <a:solidFill>
                      <a:srgbClr val="155DAF"/>
                    </a:solidFill>
                    <a:latin typeface="ＤＦ特太ゴシック体" panose="020B0509000000000000" pitchFamily="49" charset="-128"/>
                    <a:ea typeface="ＤＦ特太ゴシック体" panose="020B0509000000000000" pitchFamily="49" charset="-128"/>
                  </a:rPr>
                  <a:t> </a:t>
                </a:r>
                <a:r>
                  <a:rPr lang="ja-JP" altLang="en-US">
                    <a:solidFill>
                      <a:srgbClr val="155DAF"/>
                    </a:solidFill>
                    <a:latin typeface="ＤＦ特太ゴシック体" panose="020B0509000000000000" pitchFamily="49" charset="-128"/>
                    <a:ea typeface="ＤＦ特太ゴシック体" panose="020B0509000000000000" pitchFamily="49" charset="-128"/>
                  </a:rPr>
                  <a:t>➊</a:t>
                </a:r>
                <a:endParaRPr kumimoji="1" lang="ja-JP" altLang="en-US">
                  <a:solidFill>
                    <a:srgbClr val="155DAF"/>
                  </a:solidFill>
                  <a:latin typeface="ＤＦ特太ゴシック体" panose="020B0509000000000000" pitchFamily="49" charset="-128"/>
                  <a:ea typeface="ＤＦ特太ゴシック体" panose="020B0509000000000000" pitchFamily="49" charset="-128"/>
                </a:endParaRPr>
              </a:p>
            </p:txBody>
          </p:sp>
          <p:cxnSp>
            <p:nvCxnSpPr>
              <p:cNvPr id="22" name="直線コネクタ 21">
                <a:extLst>
                  <a:ext uri="{FF2B5EF4-FFF2-40B4-BE49-F238E27FC236}">
                    <a16:creationId xmlns:a16="http://schemas.microsoft.com/office/drawing/2014/main" id="{1BCDACBE-FF3B-4385-32CD-0EE6B1BC3DEA}"/>
                  </a:ext>
                </a:extLst>
              </p:cNvPr>
              <p:cNvCxnSpPr>
                <a:cxnSpLocks/>
              </p:cNvCxnSpPr>
              <p:nvPr/>
            </p:nvCxnSpPr>
            <p:spPr>
              <a:xfrm>
                <a:off x="584063" y="2784943"/>
                <a:ext cx="72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468D664-A6C2-62A3-4202-DD783D2693C5}"/>
                  </a:ext>
                </a:extLst>
              </p:cNvPr>
              <p:cNvSpPr txBox="1"/>
              <p:nvPr/>
            </p:nvSpPr>
            <p:spPr>
              <a:xfrm>
                <a:off x="1938005" y="2169603"/>
                <a:ext cx="8351080" cy="492237"/>
              </a:xfrm>
              <a:prstGeom prst="rect">
                <a:avLst/>
              </a:prstGeom>
              <a:noFill/>
            </p:spPr>
            <p:txBody>
              <a:bodyPr wrap="square" lIns="0" tIns="108000" rIns="0" bIns="0" anchor="t" anchorCtr="0">
                <a:spAutoFit/>
              </a:bodyPr>
              <a:lstStyle/>
              <a:p>
                <a:pPr>
                  <a:lnSpc>
                    <a:spcPct val="150000"/>
                  </a:lnSpc>
                </a:pPr>
                <a:r>
                  <a:rPr lang="ja-JP" altLang="en-US" sz="2000">
                    <a:latin typeface="BIZ UDPゴシック" panose="020B0400000000000000" pitchFamily="50" charset="-128"/>
                    <a:ea typeface="BIZ UDPゴシック" panose="020B0400000000000000" pitchFamily="50" charset="-128"/>
                  </a:rPr>
                  <a:t>商品の購入回数や契約の継続期間を確認する</a:t>
                </a:r>
              </a:p>
            </p:txBody>
          </p:sp>
        </p:grpSp>
        <p:grpSp>
          <p:nvGrpSpPr>
            <p:cNvPr id="24" name="グループ化 23">
              <a:extLst>
                <a:ext uri="{FF2B5EF4-FFF2-40B4-BE49-F238E27FC236}">
                  <a16:creationId xmlns:a16="http://schemas.microsoft.com/office/drawing/2014/main" id="{5370CC51-11F2-A794-D83F-2B29F92F89A1}"/>
                </a:ext>
              </a:extLst>
            </p:cNvPr>
            <p:cNvGrpSpPr/>
            <p:nvPr/>
          </p:nvGrpSpPr>
          <p:grpSpPr>
            <a:xfrm>
              <a:off x="584063" y="3793285"/>
              <a:ext cx="9705022" cy="615340"/>
              <a:chOff x="584063" y="2169603"/>
              <a:chExt cx="9705022" cy="615340"/>
            </a:xfrm>
          </p:grpSpPr>
          <p:sp>
            <p:nvSpPr>
              <p:cNvPr id="25" name="テキスト ボックス 24">
                <a:extLst>
                  <a:ext uri="{FF2B5EF4-FFF2-40B4-BE49-F238E27FC236}">
                    <a16:creationId xmlns:a16="http://schemas.microsoft.com/office/drawing/2014/main" id="{214B58FC-D379-4F62-7755-5B20E7339017}"/>
                  </a:ext>
                </a:extLst>
              </p:cNvPr>
              <p:cNvSpPr txBox="1"/>
              <p:nvPr/>
            </p:nvSpPr>
            <p:spPr>
              <a:xfrm>
                <a:off x="609601" y="2354213"/>
                <a:ext cx="1107996" cy="369332"/>
              </a:xfrm>
              <a:prstGeom prst="rect">
                <a:avLst/>
              </a:prstGeom>
              <a:noFill/>
            </p:spPr>
            <p:txBody>
              <a:bodyPr wrap="none" rtlCol="0">
                <a:spAutoFit/>
              </a:bodyPr>
              <a:lstStyle/>
              <a:p>
                <a:r>
                  <a:rPr kumimoji="1" lang="en-US" altLang="ja-JP">
                    <a:solidFill>
                      <a:srgbClr val="155DAF"/>
                    </a:solidFill>
                    <a:latin typeface="ＤＦ特太ゴシック体" panose="020B0509000000000000" pitchFamily="49" charset="-128"/>
                    <a:ea typeface="ＤＦ特太ゴシック体" panose="020B0509000000000000" pitchFamily="49" charset="-128"/>
                  </a:rPr>
                  <a:t>POINT</a:t>
                </a:r>
                <a:r>
                  <a:rPr kumimoji="1" lang="ja-JP" altLang="en-US">
                    <a:solidFill>
                      <a:srgbClr val="155DAF"/>
                    </a:solidFill>
                    <a:latin typeface="ＤＦ特太ゴシック体" panose="020B0509000000000000" pitchFamily="49" charset="-128"/>
                    <a:ea typeface="ＤＦ特太ゴシック体" panose="020B0509000000000000" pitchFamily="49" charset="-128"/>
                  </a:rPr>
                  <a:t> ➍</a:t>
                </a:r>
              </a:p>
            </p:txBody>
          </p:sp>
          <p:cxnSp>
            <p:nvCxnSpPr>
              <p:cNvPr id="26" name="直線コネクタ 25">
                <a:extLst>
                  <a:ext uri="{FF2B5EF4-FFF2-40B4-BE49-F238E27FC236}">
                    <a16:creationId xmlns:a16="http://schemas.microsoft.com/office/drawing/2014/main" id="{281F4DEA-0F3C-B583-0A5A-6521BE7EF2F5}"/>
                  </a:ext>
                </a:extLst>
              </p:cNvPr>
              <p:cNvCxnSpPr>
                <a:cxnSpLocks/>
              </p:cNvCxnSpPr>
              <p:nvPr/>
            </p:nvCxnSpPr>
            <p:spPr>
              <a:xfrm>
                <a:off x="584063" y="2784943"/>
                <a:ext cx="72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C4CEB59-1661-1AA4-D90B-976C1553F3DF}"/>
                  </a:ext>
                </a:extLst>
              </p:cNvPr>
              <p:cNvSpPr txBox="1"/>
              <p:nvPr/>
            </p:nvSpPr>
            <p:spPr>
              <a:xfrm>
                <a:off x="1938005" y="2169603"/>
                <a:ext cx="8351080" cy="492237"/>
              </a:xfrm>
              <a:prstGeom prst="rect">
                <a:avLst/>
              </a:prstGeom>
              <a:noFill/>
            </p:spPr>
            <p:txBody>
              <a:bodyPr wrap="square" lIns="0" tIns="108000" rIns="0" bIns="0" anchor="t" anchorCtr="0">
                <a:spAutoFit/>
              </a:bodyPr>
              <a:lstStyle/>
              <a:p>
                <a:pPr>
                  <a:lnSpc>
                    <a:spcPct val="150000"/>
                  </a:lnSpc>
                </a:pPr>
                <a:r>
                  <a:rPr lang="ja-JP" altLang="en-US" sz="2000">
                    <a:latin typeface="BIZ UDPゴシック" panose="020B0400000000000000" pitchFamily="50" charset="-128"/>
                    <a:ea typeface="BIZ UDPゴシック" panose="020B0400000000000000" pitchFamily="50" charset="-128"/>
                  </a:rPr>
                  <a:t>利用規約を確認する</a:t>
                </a:r>
              </a:p>
            </p:txBody>
          </p:sp>
        </p:grpSp>
        <p:grpSp>
          <p:nvGrpSpPr>
            <p:cNvPr id="39" name="グループ化 38">
              <a:extLst>
                <a:ext uri="{FF2B5EF4-FFF2-40B4-BE49-F238E27FC236}">
                  <a16:creationId xmlns:a16="http://schemas.microsoft.com/office/drawing/2014/main" id="{9E0F2B2C-E5B7-73FF-C538-2592AAD58105}"/>
                </a:ext>
              </a:extLst>
            </p:cNvPr>
            <p:cNvGrpSpPr/>
            <p:nvPr/>
          </p:nvGrpSpPr>
          <p:grpSpPr>
            <a:xfrm>
              <a:off x="584063" y="4497957"/>
              <a:ext cx="9705022" cy="615340"/>
              <a:chOff x="584063" y="2169603"/>
              <a:chExt cx="9705022" cy="615340"/>
            </a:xfrm>
          </p:grpSpPr>
          <p:sp>
            <p:nvSpPr>
              <p:cNvPr id="40" name="テキスト ボックス 39">
                <a:extLst>
                  <a:ext uri="{FF2B5EF4-FFF2-40B4-BE49-F238E27FC236}">
                    <a16:creationId xmlns:a16="http://schemas.microsoft.com/office/drawing/2014/main" id="{D073CB6F-AFC0-2084-DB31-1B78624078E2}"/>
                  </a:ext>
                </a:extLst>
              </p:cNvPr>
              <p:cNvSpPr txBox="1"/>
              <p:nvPr/>
            </p:nvSpPr>
            <p:spPr>
              <a:xfrm>
                <a:off x="609601" y="2354213"/>
                <a:ext cx="1107996" cy="369332"/>
              </a:xfrm>
              <a:prstGeom prst="rect">
                <a:avLst/>
              </a:prstGeom>
              <a:noFill/>
            </p:spPr>
            <p:txBody>
              <a:bodyPr wrap="none" rtlCol="0">
                <a:spAutoFit/>
              </a:bodyPr>
              <a:lstStyle/>
              <a:p>
                <a:r>
                  <a:rPr kumimoji="1" lang="en-US" altLang="ja-JP">
                    <a:solidFill>
                      <a:srgbClr val="155DAF"/>
                    </a:solidFill>
                    <a:latin typeface="ＤＦ特太ゴシック体" panose="020B0509000000000000" pitchFamily="49" charset="-128"/>
                    <a:ea typeface="ＤＦ特太ゴシック体" panose="020B0509000000000000" pitchFamily="49" charset="-128"/>
                  </a:rPr>
                  <a:t>POINT</a:t>
                </a:r>
                <a:r>
                  <a:rPr kumimoji="1" lang="ja-JP" altLang="en-US">
                    <a:solidFill>
                      <a:srgbClr val="155DAF"/>
                    </a:solidFill>
                    <a:latin typeface="ＤＦ特太ゴシック体" panose="020B0509000000000000" pitchFamily="49" charset="-128"/>
                    <a:ea typeface="ＤＦ特太ゴシック体" panose="020B0509000000000000" pitchFamily="49" charset="-128"/>
                  </a:rPr>
                  <a:t> ➎</a:t>
                </a:r>
              </a:p>
            </p:txBody>
          </p:sp>
          <p:cxnSp>
            <p:nvCxnSpPr>
              <p:cNvPr id="41" name="直線コネクタ 40">
                <a:extLst>
                  <a:ext uri="{FF2B5EF4-FFF2-40B4-BE49-F238E27FC236}">
                    <a16:creationId xmlns:a16="http://schemas.microsoft.com/office/drawing/2014/main" id="{1C590A2C-A76B-4526-01D2-AF235142CFB7}"/>
                  </a:ext>
                </a:extLst>
              </p:cNvPr>
              <p:cNvCxnSpPr>
                <a:cxnSpLocks/>
              </p:cNvCxnSpPr>
              <p:nvPr/>
            </p:nvCxnSpPr>
            <p:spPr>
              <a:xfrm>
                <a:off x="584063" y="2784943"/>
                <a:ext cx="72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8D62DD78-BD1D-6CA6-48B4-2B14AA9E3C4F}"/>
                  </a:ext>
                </a:extLst>
              </p:cNvPr>
              <p:cNvSpPr txBox="1"/>
              <p:nvPr/>
            </p:nvSpPr>
            <p:spPr>
              <a:xfrm>
                <a:off x="1938005" y="2169603"/>
                <a:ext cx="8351080" cy="492237"/>
              </a:xfrm>
              <a:prstGeom prst="rect">
                <a:avLst/>
              </a:prstGeom>
              <a:noFill/>
            </p:spPr>
            <p:txBody>
              <a:bodyPr wrap="square" lIns="0" tIns="108000" rIns="0" bIns="0" anchor="t" anchorCtr="0">
                <a:spAutoFit/>
              </a:bodyPr>
              <a:lstStyle/>
              <a:p>
                <a:pPr>
                  <a:lnSpc>
                    <a:spcPct val="150000"/>
                  </a:lnSpc>
                </a:pPr>
                <a:r>
                  <a:rPr lang="ja-JP" altLang="en-US" sz="2000">
                    <a:latin typeface="BIZ UDPゴシック" panose="020B0400000000000000" pitchFamily="50" charset="-128"/>
                    <a:ea typeface="BIZ UDPゴシック" panose="020B0400000000000000" pitchFamily="50" charset="-128"/>
                  </a:rPr>
                  <a:t>最終確認画面のスクリーンショットを撮る</a:t>
                </a:r>
              </a:p>
            </p:txBody>
          </p:sp>
        </p:grpSp>
      </p:grpSp>
      <p:sp>
        <p:nvSpPr>
          <p:cNvPr id="44" name="テキスト ボックス 43">
            <a:extLst>
              <a:ext uri="{FF2B5EF4-FFF2-40B4-BE49-F238E27FC236}">
                <a16:creationId xmlns:a16="http://schemas.microsoft.com/office/drawing/2014/main" id="{F21FE238-B301-A324-8130-5B432BD240DD}"/>
              </a:ext>
            </a:extLst>
          </p:cNvPr>
          <p:cNvSpPr txBox="1"/>
          <p:nvPr/>
        </p:nvSpPr>
        <p:spPr>
          <a:xfrm>
            <a:off x="4897440" y="4997700"/>
            <a:ext cx="3795985" cy="324498"/>
          </a:xfrm>
          <a:prstGeom prst="rect">
            <a:avLst/>
          </a:prstGeom>
          <a:noFill/>
        </p:spPr>
        <p:txBody>
          <a:bodyPr wrap="square" lIns="0" tIns="108000" rIns="0" bIns="0" anchor="t" anchorCtr="0">
            <a:spAutoFit/>
          </a:bodyPr>
          <a:lstStyle/>
          <a:p>
            <a:r>
              <a:rPr lang="ja-JP" altLang="en-US" sz="700">
                <a:latin typeface="BIZ UDPゴシック" panose="020B0400000000000000" pitchFamily="50" charset="-128"/>
                <a:ea typeface="BIZ UDPゴシック" panose="020B0400000000000000" pitchFamily="50" charset="-128"/>
              </a:rPr>
              <a:t>国民生活センター</a:t>
            </a:r>
            <a:r>
              <a:rPr lang="en-US" altLang="ja-JP" sz="700">
                <a:latin typeface="BIZ UDPゴシック" panose="020B0400000000000000" pitchFamily="50" charset="-128"/>
                <a:ea typeface="BIZ UDPゴシック" panose="020B0400000000000000" pitchFamily="50" charset="-128"/>
              </a:rPr>
              <a:t>『</a:t>
            </a:r>
            <a:r>
              <a:rPr lang="ja-JP" altLang="en-US" sz="700">
                <a:latin typeface="BIZ UDPゴシック" panose="020B0400000000000000" pitchFamily="50" charset="-128"/>
                <a:ea typeface="BIZ UDPゴシック" panose="020B0400000000000000" pitchFamily="50" charset="-128"/>
              </a:rPr>
              <a:t>「おトクにお試しだけ」のつもりが「定期購入」に！？ －「詐欺的な定期購入商法」の規制が強化された改正特定商取引法が施行されました！－ </a:t>
            </a:r>
            <a:r>
              <a:rPr lang="en-US" altLang="ja-JP" sz="700">
                <a:latin typeface="BIZ UDPゴシック" panose="020B0400000000000000" pitchFamily="50" charset="-128"/>
                <a:ea typeface="BIZ UDPゴシック" panose="020B0400000000000000" pitchFamily="50" charset="-128"/>
              </a:rPr>
              <a:t>』</a:t>
            </a:r>
            <a:r>
              <a:rPr lang="ja-JP" altLang="en-US" sz="700">
                <a:latin typeface="BIZ UDPゴシック" panose="020B0400000000000000" pitchFamily="50" charset="-128"/>
                <a:ea typeface="BIZ UDPゴシック" panose="020B0400000000000000" pitchFamily="50" charset="-128"/>
              </a:rPr>
              <a:t> に基づき作成</a:t>
            </a:r>
            <a:endParaRPr lang="ja-JP" altLang="en-US" sz="7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658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ダークパターン事例①　強制登録</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1F6F938E-266E-52C2-30F9-E487C21E1691}"/>
              </a:ext>
            </a:extLst>
          </p:cNvPr>
          <p:cNvPicPr>
            <a:picLocks noChangeAspect="1"/>
          </p:cNvPicPr>
          <p:nvPr/>
        </p:nvPicPr>
        <p:blipFill>
          <a:blip r:embed="rId3"/>
          <a:stretch>
            <a:fillRect/>
          </a:stretch>
        </p:blipFill>
        <p:spPr>
          <a:xfrm>
            <a:off x="5850863" y="515594"/>
            <a:ext cx="3207753" cy="6071819"/>
          </a:xfrm>
          <a:prstGeom prst="rect">
            <a:avLst/>
          </a:prstGeom>
        </p:spPr>
      </p:pic>
      <p:grpSp>
        <p:nvGrpSpPr>
          <p:cNvPr id="2" name="グループ化 1">
            <a:extLst>
              <a:ext uri="{FF2B5EF4-FFF2-40B4-BE49-F238E27FC236}">
                <a16:creationId xmlns:a16="http://schemas.microsoft.com/office/drawing/2014/main" id="{24DB0B59-34ED-BBB8-5949-B11C018D3331}"/>
              </a:ext>
            </a:extLst>
          </p:cNvPr>
          <p:cNvGrpSpPr/>
          <p:nvPr/>
        </p:nvGrpSpPr>
        <p:grpSpPr>
          <a:xfrm>
            <a:off x="4581890" y="5356159"/>
            <a:ext cx="1630355" cy="571865"/>
            <a:chOff x="7828353" y="4657818"/>
            <a:chExt cx="1630355" cy="571865"/>
          </a:xfrm>
        </p:grpSpPr>
        <p:cxnSp>
          <p:nvCxnSpPr>
            <p:cNvPr id="38" name="コネクタ: カギ線 37">
              <a:extLst>
                <a:ext uri="{FF2B5EF4-FFF2-40B4-BE49-F238E27FC236}">
                  <a16:creationId xmlns:a16="http://schemas.microsoft.com/office/drawing/2014/main" id="{6F363E48-8E3B-B3AE-D6E2-1941C3D26C6C}"/>
                </a:ext>
              </a:extLst>
            </p:cNvPr>
            <p:cNvCxnSpPr>
              <a:cxnSpLocks/>
            </p:cNvCxnSpPr>
            <p:nvPr/>
          </p:nvCxnSpPr>
          <p:spPr>
            <a:xfrm flipV="1">
              <a:off x="8612542" y="4657818"/>
              <a:ext cx="846166" cy="551049"/>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コネクタ: カギ線 37">
              <a:extLst>
                <a:ext uri="{FF2B5EF4-FFF2-40B4-BE49-F238E27FC236}">
                  <a16:creationId xmlns:a16="http://schemas.microsoft.com/office/drawing/2014/main" id="{B5CE3CAC-EA9E-F8BB-96D5-078DF54F400F}"/>
                </a:ext>
              </a:extLst>
            </p:cNvPr>
            <p:cNvCxnSpPr>
              <a:cxnSpLocks/>
            </p:cNvCxnSpPr>
            <p:nvPr/>
          </p:nvCxnSpPr>
          <p:spPr>
            <a:xfrm flipH="1">
              <a:off x="7928100" y="5207977"/>
              <a:ext cx="695225" cy="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C6B677F8-C30F-4736-67D6-1ECBFE325336}"/>
                </a:ext>
              </a:extLst>
            </p:cNvPr>
            <p:cNvSpPr txBox="1"/>
            <p:nvPr/>
          </p:nvSpPr>
          <p:spPr>
            <a:xfrm flipH="1">
              <a:off x="7828353" y="4860351"/>
              <a:ext cx="415498" cy="369332"/>
            </a:xfrm>
            <a:prstGeom prst="rect">
              <a:avLst/>
            </a:prstGeom>
            <a:noFill/>
          </p:spPr>
          <p:txBody>
            <a:bodyPr wrap="none" rtlCol="0">
              <a:spAutoFit/>
            </a:bodyPr>
            <a:lstStyle/>
            <a:p>
              <a:r>
                <a:rPr kumimoji="1"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grpSp>
      <p:sp>
        <p:nvSpPr>
          <p:cNvPr id="8" name="タイトル 1">
            <a:extLst>
              <a:ext uri="{FF2B5EF4-FFF2-40B4-BE49-F238E27FC236}">
                <a16:creationId xmlns:a16="http://schemas.microsoft.com/office/drawing/2014/main" id="{841ECD6A-255F-244A-F01B-89D7027029E4}"/>
              </a:ext>
            </a:extLst>
          </p:cNvPr>
          <p:cNvSpPr txBox="1">
            <a:spLocks/>
          </p:cNvSpPr>
          <p:nvPr/>
        </p:nvSpPr>
        <p:spPr>
          <a:xfrm>
            <a:off x="626891" y="3085082"/>
            <a:ext cx="4809674" cy="267527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商品を購入するためには必ずしも会員登録をする必要はないが、スクロールをしなければ会員登録せずに購入するためのボタンが表示されないため、分かりにくい。</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「ご注文手続き」のボタンが、画面上側の「登録はこちらから」や「ログイン」ボタンよりも視覚的に目立ちにくく、会員登録が必須ではないことが認識しづらい。</a:t>
            </a:r>
          </a:p>
        </p:txBody>
      </p:sp>
      <p:grpSp>
        <p:nvGrpSpPr>
          <p:cNvPr id="20" name="グループ化 19">
            <a:extLst>
              <a:ext uri="{FF2B5EF4-FFF2-40B4-BE49-F238E27FC236}">
                <a16:creationId xmlns:a16="http://schemas.microsoft.com/office/drawing/2014/main" id="{C5EAB397-71A6-C7EB-4794-7C9DD0289B2A}"/>
              </a:ext>
            </a:extLst>
          </p:cNvPr>
          <p:cNvGrpSpPr/>
          <p:nvPr/>
        </p:nvGrpSpPr>
        <p:grpSpPr>
          <a:xfrm>
            <a:off x="5351624" y="5466358"/>
            <a:ext cx="2951011" cy="939338"/>
            <a:chOff x="5360069" y="5456072"/>
            <a:chExt cx="2951011" cy="939338"/>
          </a:xfrm>
        </p:grpSpPr>
        <p:grpSp>
          <p:nvGrpSpPr>
            <p:cNvPr id="12" name="グループ化 11">
              <a:extLst>
                <a:ext uri="{FF2B5EF4-FFF2-40B4-BE49-F238E27FC236}">
                  <a16:creationId xmlns:a16="http://schemas.microsoft.com/office/drawing/2014/main" id="{62CCD6CF-7992-CC1B-E236-36ADA489D667}"/>
                </a:ext>
              </a:extLst>
            </p:cNvPr>
            <p:cNvGrpSpPr/>
            <p:nvPr/>
          </p:nvGrpSpPr>
          <p:grpSpPr>
            <a:xfrm flipH="1">
              <a:off x="5850864" y="5456072"/>
              <a:ext cx="2460216" cy="836409"/>
              <a:chOff x="4796792" y="3772962"/>
              <a:chExt cx="5601155" cy="734670"/>
            </a:xfrm>
          </p:grpSpPr>
          <p:sp>
            <p:nvSpPr>
              <p:cNvPr id="13" name="吹き出し: 折線 12">
                <a:extLst>
                  <a:ext uri="{FF2B5EF4-FFF2-40B4-BE49-F238E27FC236}">
                    <a16:creationId xmlns:a16="http://schemas.microsoft.com/office/drawing/2014/main" id="{38A6869A-CB80-0D29-0AC1-751883131F19}"/>
                  </a:ext>
                </a:extLst>
              </p:cNvPr>
              <p:cNvSpPr/>
              <p:nvPr/>
            </p:nvSpPr>
            <p:spPr>
              <a:xfrm>
                <a:off x="4796792" y="4164074"/>
                <a:ext cx="4013838" cy="343558"/>
              </a:xfrm>
              <a:prstGeom prst="borderCallout2">
                <a:avLst>
                  <a:gd name="adj1" fmla="val 53475"/>
                  <a:gd name="adj2" fmla="val 100138"/>
                  <a:gd name="adj3" fmla="val 117820"/>
                  <a:gd name="adj4" fmla="val 121934"/>
                  <a:gd name="adj5" fmla="val 118382"/>
                  <a:gd name="adj6" fmla="val 161315"/>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9CED39C-CB65-160A-AC20-AFDA0098C0D8}"/>
                  </a:ext>
                </a:extLst>
              </p:cNvPr>
              <p:cNvSpPr txBox="1"/>
              <p:nvPr/>
            </p:nvSpPr>
            <p:spPr>
              <a:xfrm>
                <a:off x="10204135" y="3772962"/>
                <a:ext cx="193812" cy="243306"/>
              </a:xfrm>
              <a:prstGeom prst="rect">
                <a:avLst/>
              </a:prstGeom>
              <a:noFill/>
            </p:spPr>
            <p:txBody>
              <a:bodyPr wrap="none" rtlCol="0">
                <a:spAutoFit/>
              </a:bodyPr>
              <a:lstStyle/>
              <a:p>
                <a:endParaRPr kumimoji="1" lang="en-US" altLang="ja-JP" sz="1200">
                  <a:solidFill>
                    <a:srgbClr val="FF0000"/>
                  </a:solidFill>
                  <a:latin typeface="BIZ UDPゴシック" panose="020B0400000000000000" pitchFamily="50" charset="-128"/>
                  <a:ea typeface="BIZ UDPゴシック" panose="020B0400000000000000" pitchFamily="50" charset="-128"/>
                </a:endParaRPr>
              </a:p>
            </p:txBody>
          </p:sp>
        </p:grpSp>
        <p:sp>
          <p:nvSpPr>
            <p:cNvPr id="16" name="テキスト ボックス 15">
              <a:extLst>
                <a:ext uri="{FF2B5EF4-FFF2-40B4-BE49-F238E27FC236}">
                  <a16:creationId xmlns:a16="http://schemas.microsoft.com/office/drawing/2014/main" id="{CFD835D7-167E-339F-AEB7-E83B9413AD99}"/>
                </a:ext>
              </a:extLst>
            </p:cNvPr>
            <p:cNvSpPr txBox="1"/>
            <p:nvPr/>
          </p:nvSpPr>
          <p:spPr>
            <a:xfrm>
              <a:off x="5360069" y="6026078"/>
              <a:ext cx="434566" cy="369332"/>
            </a:xfrm>
            <a:prstGeom prst="rect">
              <a:avLst/>
            </a:prstGeom>
            <a:noFill/>
          </p:spPr>
          <p:txBody>
            <a:bodyPr wrap="square">
              <a:spAutoFit/>
            </a:bodyPr>
            <a:lstStyle/>
            <a:p>
              <a:r>
                <a:rPr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id="{E89E44A0-FE91-F9ED-3A05-0450389F83BB}"/>
              </a:ext>
            </a:extLst>
          </p:cNvPr>
          <p:cNvGrpSpPr/>
          <p:nvPr/>
        </p:nvGrpSpPr>
        <p:grpSpPr>
          <a:xfrm>
            <a:off x="194062" y="1584408"/>
            <a:ext cx="5377028" cy="1164102"/>
            <a:chOff x="118425" y="1765427"/>
            <a:chExt cx="5377028" cy="1164102"/>
          </a:xfrm>
        </p:grpSpPr>
        <p:sp>
          <p:nvSpPr>
            <p:cNvPr id="6" name="タイトル 1">
              <a:extLst>
                <a:ext uri="{FF2B5EF4-FFF2-40B4-BE49-F238E27FC236}">
                  <a16:creationId xmlns:a16="http://schemas.microsoft.com/office/drawing/2014/main" id="{4B9FCA66-1983-507C-1627-A9B12272C72C}"/>
                </a:ext>
              </a:extLst>
            </p:cNvPr>
            <p:cNvSpPr txBox="1">
              <a:spLocks/>
            </p:cNvSpPr>
            <p:nvPr/>
          </p:nvSpPr>
          <p:spPr>
            <a:xfrm>
              <a:off x="645105" y="1852112"/>
              <a:ext cx="4715823"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会員登録（アカウントの作成を含む）を強制されるか、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登録が必要だと思い込まされてしまうもの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26" name="フローチャート: 代替処理 25">
              <a:extLst>
                <a:ext uri="{FF2B5EF4-FFF2-40B4-BE49-F238E27FC236}">
                  <a16:creationId xmlns:a16="http://schemas.microsoft.com/office/drawing/2014/main" id="{0591981E-C744-5C66-5540-E2E4A79DCE24}"/>
                </a:ext>
              </a:extLst>
            </p:cNvPr>
            <p:cNvSpPr/>
            <p:nvPr/>
          </p:nvSpPr>
          <p:spPr>
            <a:xfrm>
              <a:off x="296583" y="1765427"/>
              <a:ext cx="5198870" cy="1144642"/>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グラフィックス 32" descr="教授 女性 単色塗りつぶし">
              <a:extLst>
                <a:ext uri="{FF2B5EF4-FFF2-40B4-BE49-F238E27FC236}">
                  <a16:creationId xmlns:a16="http://schemas.microsoft.com/office/drawing/2014/main" id="{17A8BC64-3309-EDBD-D4CB-335FF31844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45404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ダークパターン事例②　強制的情報開示</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タイトル 1">
            <a:extLst>
              <a:ext uri="{FF2B5EF4-FFF2-40B4-BE49-F238E27FC236}">
                <a16:creationId xmlns:a16="http://schemas.microsoft.com/office/drawing/2014/main" id="{4B9FCA66-1983-507C-1627-A9B12272C72C}"/>
              </a:ext>
            </a:extLst>
          </p:cNvPr>
          <p:cNvSpPr txBox="1">
            <a:spLocks/>
          </p:cNvSpPr>
          <p:nvPr/>
        </p:nvSpPr>
        <p:spPr>
          <a:xfrm>
            <a:off x="328351" y="2992367"/>
            <a:ext cx="5097968" cy="12334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endParaRPr lang="ja-JP" altLang="en-US" sz="160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C9DEC85-38AB-9D09-77BD-D6CA03937691}"/>
              </a:ext>
            </a:extLst>
          </p:cNvPr>
          <p:cNvPicPr>
            <a:picLocks noChangeAspect="1"/>
          </p:cNvPicPr>
          <p:nvPr/>
        </p:nvPicPr>
        <p:blipFill>
          <a:blip r:embed="rId3"/>
          <a:srcRect t="1045"/>
          <a:stretch/>
        </p:blipFill>
        <p:spPr>
          <a:xfrm>
            <a:off x="5998716" y="514036"/>
            <a:ext cx="3145284" cy="6343964"/>
          </a:xfrm>
          <a:prstGeom prst="rect">
            <a:avLst/>
          </a:prstGeom>
        </p:spPr>
      </p:pic>
      <p:grpSp>
        <p:nvGrpSpPr>
          <p:cNvPr id="27" name="グループ化 26">
            <a:extLst>
              <a:ext uri="{FF2B5EF4-FFF2-40B4-BE49-F238E27FC236}">
                <a16:creationId xmlns:a16="http://schemas.microsoft.com/office/drawing/2014/main" id="{0A7C2172-D5E9-680C-CAE6-3B4929C0A02C}"/>
              </a:ext>
            </a:extLst>
          </p:cNvPr>
          <p:cNvGrpSpPr/>
          <p:nvPr/>
        </p:nvGrpSpPr>
        <p:grpSpPr>
          <a:xfrm>
            <a:off x="194062" y="1548193"/>
            <a:ext cx="5377028" cy="1345168"/>
            <a:chOff x="118425" y="1765426"/>
            <a:chExt cx="5377028" cy="1345168"/>
          </a:xfrm>
        </p:grpSpPr>
        <p:sp>
          <p:nvSpPr>
            <p:cNvPr id="28" name="タイトル 1">
              <a:extLst>
                <a:ext uri="{FF2B5EF4-FFF2-40B4-BE49-F238E27FC236}">
                  <a16:creationId xmlns:a16="http://schemas.microsoft.com/office/drawing/2014/main" id="{5A851123-CD0B-C283-9A8D-187D5FA0508E}"/>
                </a:ext>
              </a:extLst>
            </p:cNvPr>
            <p:cNvSpPr txBox="1">
              <a:spLocks/>
            </p:cNvSpPr>
            <p:nvPr/>
          </p:nvSpPr>
          <p:spPr>
            <a:xfrm>
              <a:off x="645105" y="1951695"/>
              <a:ext cx="4715823"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だまされて又は強制されて、商品の購入やサービスを利用する上で必要と考えられる範囲を超えて、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個人情報を共有してしまうもの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フローチャート: 代替処理 28">
              <a:extLst>
                <a:ext uri="{FF2B5EF4-FFF2-40B4-BE49-F238E27FC236}">
                  <a16:creationId xmlns:a16="http://schemas.microsoft.com/office/drawing/2014/main" id="{E925D553-405C-D035-0C52-B1F7A1D6BDAE}"/>
                </a:ext>
              </a:extLst>
            </p:cNvPr>
            <p:cNvSpPr/>
            <p:nvPr/>
          </p:nvSpPr>
          <p:spPr>
            <a:xfrm>
              <a:off x="296583" y="1765426"/>
              <a:ext cx="5198870" cy="1312701"/>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グラフィックス 29" descr="教授 女性 単色塗りつぶし">
              <a:extLst>
                <a:ext uri="{FF2B5EF4-FFF2-40B4-BE49-F238E27FC236}">
                  <a16:creationId xmlns:a16="http://schemas.microsoft.com/office/drawing/2014/main" id="{39959FDC-8340-3FFD-5ED1-451228186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494554"/>
              <a:ext cx="616040" cy="616040"/>
            </a:xfrm>
            <a:prstGeom prst="rect">
              <a:avLst/>
            </a:prstGeom>
          </p:spPr>
        </p:pic>
      </p:grpSp>
      <p:sp>
        <p:nvSpPr>
          <p:cNvPr id="31" name="タイトル 1">
            <a:extLst>
              <a:ext uri="{FF2B5EF4-FFF2-40B4-BE49-F238E27FC236}">
                <a16:creationId xmlns:a16="http://schemas.microsoft.com/office/drawing/2014/main" id="{DD15B696-195C-5B2A-947E-F76588D3E3E5}"/>
              </a:ext>
            </a:extLst>
          </p:cNvPr>
          <p:cNvSpPr txBox="1">
            <a:spLocks/>
          </p:cNvSpPr>
          <p:nvPr/>
        </p:nvSpPr>
        <p:spPr>
          <a:xfrm>
            <a:off x="626891" y="3085082"/>
            <a:ext cx="4909230" cy="32342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クッキーバナーに、クッキー情報の取扱いに「同意しない」等の拒否のボタンがない。</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クッキーバナーを「</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閉じてウェブサイトの閲覧を続けた場合であっても、クッキー情報の管理画面を確認すると既に同意が設定されており、そのままにしていると、消費者はクッキー情報の取扱いに同意をしたことになってい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ja-JP" altLang="en-US" sz="160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A7ABA3C1-159C-3A0C-C2E6-E547B9C1B7EA}"/>
              </a:ext>
            </a:extLst>
          </p:cNvPr>
          <p:cNvGrpSpPr/>
          <p:nvPr/>
        </p:nvGrpSpPr>
        <p:grpSpPr>
          <a:xfrm>
            <a:off x="6829247" y="1337983"/>
            <a:ext cx="2321993" cy="740197"/>
            <a:chOff x="5850864" y="5456072"/>
            <a:chExt cx="2321993" cy="740197"/>
          </a:xfrm>
        </p:grpSpPr>
        <p:grpSp>
          <p:nvGrpSpPr>
            <p:cNvPr id="33" name="グループ化 32">
              <a:extLst>
                <a:ext uri="{FF2B5EF4-FFF2-40B4-BE49-F238E27FC236}">
                  <a16:creationId xmlns:a16="http://schemas.microsoft.com/office/drawing/2014/main" id="{EBF940B3-3732-4620-9E82-A4E11DFCE4C4}"/>
                </a:ext>
              </a:extLst>
            </p:cNvPr>
            <p:cNvGrpSpPr/>
            <p:nvPr/>
          </p:nvGrpSpPr>
          <p:grpSpPr>
            <a:xfrm flipH="1">
              <a:off x="5850864" y="5456072"/>
              <a:ext cx="1477086" cy="740197"/>
              <a:chOff x="7035076" y="3772962"/>
              <a:chExt cx="3362871" cy="650161"/>
            </a:xfrm>
          </p:grpSpPr>
          <p:sp>
            <p:nvSpPr>
              <p:cNvPr id="35" name="吹き出し: 折線 34">
                <a:extLst>
                  <a:ext uri="{FF2B5EF4-FFF2-40B4-BE49-F238E27FC236}">
                    <a16:creationId xmlns:a16="http://schemas.microsoft.com/office/drawing/2014/main" id="{D98F9A3D-E680-40B9-DAFD-A643C9CA1780}"/>
                  </a:ext>
                </a:extLst>
              </p:cNvPr>
              <p:cNvSpPr/>
              <p:nvPr/>
            </p:nvSpPr>
            <p:spPr>
              <a:xfrm>
                <a:off x="7035076" y="4273632"/>
                <a:ext cx="691511" cy="149491"/>
              </a:xfrm>
              <a:prstGeom prst="borderCallout2">
                <a:avLst>
                  <a:gd name="adj1" fmla="val 29054"/>
                  <a:gd name="adj2" fmla="val -1967"/>
                  <a:gd name="adj3" fmla="val -81309"/>
                  <a:gd name="adj4" fmla="val -54908"/>
                  <a:gd name="adj5" fmla="val -84504"/>
                  <a:gd name="adj6" fmla="val -239737"/>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A2501EE3-558B-A273-98A6-46D1BA8A4F3B}"/>
                  </a:ext>
                </a:extLst>
              </p:cNvPr>
              <p:cNvSpPr txBox="1"/>
              <p:nvPr/>
            </p:nvSpPr>
            <p:spPr>
              <a:xfrm>
                <a:off x="10204135" y="3772962"/>
                <a:ext cx="193812" cy="243306"/>
              </a:xfrm>
              <a:prstGeom prst="rect">
                <a:avLst/>
              </a:prstGeom>
              <a:noFill/>
            </p:spPr>
            <p:txBody>
              <a:bodyPr wrap="none" rtlCol="0">
                <a:spAutoFit/>
              </a:bodyPr>
              <a:lstStyle/>
              <a:p>
                <a:endParaRPr kumimoji="1" lang="en-US" altLang="ja-JP" sz="1200">
                  <a:solidFill>
                    <a:srgbClr val="FF0000"/>
                  </a:solidFill>
                  <a:latin typeface="BIZ UDPゴシック" panose="020B0400000000000000" pitchFamily="50" charset="-128"/>
                  <a:ea typeface="BIZ UDPゴシック" panose="020B0400000000000000" pitchFamily="50" charset="-128"/>
                </a:endParaRPr>
              </a:p>
            </p:txBody>
          </p:sp>
        </p:grpSp>
        <p:sp>
          <p:nvSpPr>
            <p:cNvPr id="34" name="テキスト ボックス 33">
              <a:extLst>
                <a:ext uri="{FF2B5EF4-FFF2-40B4-BE49-F238E27FC236}">
                  <a16:creationId xmlns:a16="http://schemas.microsoft.com/office/drawing/2014/main" id="{40A813FC-75DD-CD2A-425C-7734FA287325}"/>
                </a:ext>
              </a:extLst>
            </p:cNvPr>
            <p:cNvSpPr txBox="1"/>
            <p:nvPr/>
          </p:nvSpPr>
          <p:spPr>
            <a:xfrm>
              <a:off x="7738291" y="5548406"/>
              <a:ext cx="434566" cy="369332"/>
            </a:xfrm>
            <a:prstGeom prst="rect">
              <a:avLst/>
            </a:prstGeom>
            <a:noFill/>
          </p:spPr>
          <p:txBody>
            <a:bodyPr wrap="square">
              <a:spAutoFit/>
            </a:bodyPr>
            <a:lstStyle/>
            <a:p>
              <a:r>
                <a:rPr kumimoji="1"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5C3DE903-01A4-A791-EF7C-31F4992D4956}"/>
              </a:ext>
            </a:extLst>
          </p:cNvPr>
          <p:cNvGrpSpPr/>
          <p:nvPr/>
        </p:nvGrpSpPr>
        <p:grpSpPr>
          <a:xfrm>
            <a:off x="6603207" y="5427688"/>
            <a:ext cx="2325108" cy="851669"/>
            <a:chOff x="2807260" y="5456077"/>
            <a:chExt cx="7894507" cy="851669"/>
          </a:xfrm>
        </p:grpSpPr>
        <p:grpSp>
          <p:nvGrpSpPr>
            <p:cNvPr id="38" name="グループ化 37">
              <a:extLst>
                <a:ext uri="{FF2B5EF4-FFF2-40B4-BE49-F238E27FC236}">
                  <a16:creationId xmlns:a16="http://schemas.microsoft.com/office/drawing/2014/main" id="{DD1248B7-34F3-10AC-F298-72752A07307F}"/>
                </a:ext>
              </a:extLst>
            </p:cNvPr>
            <p:cNvGrpSpPr/>
            <p:nvPr/>
          </p:nvGrpSpPr>
          <p:grpSpPr>
            <a:xfrm flipH="1">
              <a:off x="2807260" y="5456077"/>
              <a:ext cx="4520688" cy="851669"/>
              <a:chOff x="7035085" y="3772962"/>
              <a:chExt cx="10292222" cy="748073"/>
            </a:xfrm>
          </p:grpSpPr>
          <p:sp>
            <p:nvSpPr>
              <p:cNvPr id="40" name="吹き出し: 折線 39">
                <a:extLst>
                  <a:ext uri="{FF2B5EF4-FFF2-40B4-BE49-F238E27FC236}">
                    <a16:creationId xmlns:a16="http://schemas.microsoft.com/office/drawing/2014/main" id="{CD4E4D3F-99CE-6317-DFF6-C437F866DC9B}"/>
                  </a:ext>
                </a:extLst>
              </p:cNvPr>
              <p:cNvSpPr/>
              <p:nvPr/>
            </p:nvSpPr>
            <p:spPr>
              <a:xfrm>
                <a:off x="7035085" y="4273632"/>
                <a:ext cx="10292222" cy="247403"/>
              </a:xfrm>
              <a:prstGeom prst="borderCallout2">
                <a:avLst>
                  <a:gd name="adj1" fmla="val 53572"/>
                  <a:gd name="adj2" fmla="val 537"/>
                  <a:gd name="adj3" fmla="val -29738"/>
                  <a:gd name="adj4" fmla="val -27366"/>
                  <a:gd name="adj5" fmla="val -30397"/>
                  <a:gd name="adj6" fmla="val -72694"/>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4A602A1-2258-D381-D30F-447A6EF011A2}"/>
                  </a:ext>
                </a:extLst>
              </p:cNvPr>
              <p:cNvSpPr txBox="1"/>
              <p:nvPr/>
            </p:nvSpPr>
            <p:spPr>
              <a:xfrm>
                <a:off x="10204135" y="3772962"/>
                <a:ext cx="193812" cy="243306"/>
              </a:xfrm>
              <a:prstGeom prst="rect">
                <a:avLst/>
              </a:prstGeom>
              <a:noFill/>
            </p:spPr>
            <p:txBody>
              <a:bodyPr wrap="none" rtlCol="0">
                <a:spAutoFit/>
              </a:bodyPr>
              <a:lstStyle/>
              <a:p>
                <a:endParaRPr kumimoji="1" lang="en-US" altLang="ja-JP" sz="1200">
                  <a:solidFill>
                    <a:srgbClr val="FF0000"/>
                  </a:solidFill>
                  <a:latin typeface="BIZ UDPゴシック" panose="020B0400000000000000" pitchFamily="50" charset="-128"/>
                  <a:ea typeface="BIZ UDPゴシック" panose="020B0400000000000000" pitchFamily="50" charset="-128"/>
                </a:endParaRPr>
              </a:p>
            </p:txBody>
          </p:sp>
        </p:grpSp>
        <p:sp>
          <p:nvSpPr>
            <p:cNvPr id="39" name="テキスト ボックス 38">
              <a:extLst>
                <a:ext uri="{FF2B5EF4-FFF2-40B4-BE49-F238E27FC236}">
                  <a16:creationId xmlns:a16="http://schemas.microsoft.com/office/drawing/2014/main" id="{B350FA7A-8B11-00BE-7792-276D6C247402}"/>
                </a:ext>
              </a:extLst>
            </p:cNvPr>
            <p:cNvSpPr txBox="1"/>
            <p:nvPr/>
          </p:nvSpPr>
          <p:spPr>
            <a:xfrm>
              <a:off x="9559103" y="5601720"/>
              <a:ext cx="1142664" cy="369332"/>
            </a:xfrm>
            <a:prstGeom prst="rect">
              <a:avLst/>
            </a:prstGeom>
            <a:noFill/>
          </p:spPr>
          <p:txBody>
            <a:bodyPr wrap="square">
              <a:spAutoFit/>
            </a:bodyPr>
            <a:lstStyle/>
            <a:p>
              <a:r>
                <a:rPr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3976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DCA658A-86C8-6A27-B067-9F52D69BA0EF}"/>
              </a:ext>
            </a:extLst>
          </p:cNvPr>
          <p:cNvPicPr>
            <a:picLocks noChangeAspect="1"/>
          </p:cNvPicPr>
          <p:nvPr/>
        </p:nvPicPr>
        <p:blipFill>
          <a:blip r:embed="rId3"/>
          <a:stretch>
            <a:fillRect/>
          </a:stretch>
        </p:blipFill>
        <p:spPr>
          <a:xfrm>
            <a:off x="4213450" y="1290099"/>
            <a:ext cx="4930550" cy="4843573"/>
          </a:xfrm>
          <a:prstGeom prst="rect">
            <a:avLst/>
          </a:prstGeom>
        </p:spPr>
      </p:pic>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ダークパターン事例③　隠された情報</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タイトル 1">
            <a:extLst>
              <a:ext uri="{FF2B5EF4-FFF2-40B4-BE49-F238E27FC236}">
                <a16:creationId xmlns:a16="http://schemas.microsoft.com/office/drawing/2014/main" id="{7F4D933F-6654-93BB-0F5D-D7DDC752DA76}"/>
              </a:ext>
            </a:extLst>
          </p:cNvPr>
          <p:cNvSpPr txBox="1">
            <a:spLocks/>
          </p:cNvSpPr>
          <p:nvPr/>
        </p:nvSpPr>
        <p:spPr>
          <a:xfrm>
            <a:off x="413075" y="3020389"/>
            <a:ext cx="3624427" cy="267527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全額保証」と強調表示がある一方で、「詳細」ボタン（アコーディオンパネル）の中に返金条件が隠されている。</a:t>
            </a: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marL="266700" indent="-266700">
              <a:lnSpc>
                <a:spcPct val="11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返金条件等の重要な情報の文字が小さく、不明瞭である 。</a:t>
            </a:r>
          </a:p>
        </p:txBody>
      </p:sp>
      <p:grpSp>
        <p:nvGrpSpPr>
          <p:cNvPr id="4" name="グループ化 3">
            <a:extLst>
              <a:ext uri="{FF2B5EF4-FFF2-40B4-BE49-F238E27FC236}">
                <a16:creationId xmlns:a16="http://schemas.microsoft.com/office/drawing/2014/main" id="{B953470C-2C6E-A44F-720F-18AECF53DC22}"/>
              </a:ext>
            </a:extLst>
          </p:cNvPr>
          <p:cNvGrpSpPr/>
          <p:nvPr/>
        </p:nvGrpSpPr>
        <p:grpSpPr>
          <a:xfrm>
            <a:off x="194062" y="1584408"/>
            <a:ext cx="3926087" cy="1164102"/>
            <a:chOff x="118425" y="1765427"/>
            <a:chExt cx="3926087" cy="1164102"/>
          </a:xfrm>
        </p:grpSpPr>
        <p:sp>
          <p:nvSpPr>
            <p:cNvPr id="7" name="タイトル 1">
              <a:extLst>
                <a:ext uri="{FF2B5EF4-FFF2-40B4-BE49-F238E27FC236}">
                  <a16:creationId xmlns:a16="http://schemas.microsoft.com/office/drawing/2014/main" id="{D122B180-A0F7-5D86-8FF9-ACF75B1272FB}"/>
                </a:ext>
              </a:extLst>
            </p:cNvPr>
            <p:cNvSpPr txBox="1">
              <a:spLocks/>
            </p:cNvSpPr>
            <p:nvPr/>
          </p:nvSpPr>
          <p:spPr>
            <a:xfrm>
              <a:off x="460941" y="1844886"/>
              <a:ext cx="3583571"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a:solidFill>
                    <a:schemeClr val="accent1"/>
                  </a:solidFill>
                  <a:latin typeface="BIZ UDPゴシック" panose="020B0400000000000000" pitchFamily="50" charset="-128"/>
                  <a:ea typeface="BIZ UDPゴシック" panose="020B0400000000000000" pitchFamily="50" charset="-128"/>
                </a:rPr>
                <a:t>重要な情報が不明瞭にされているもの</a:t>
              </a:r>
              <a:endParaRPr lang="en-US" altLang="ja-JP" sz="1600">
                <a:solidFill>
                  <a:schemeClr val="accent1"/>
                </a:solidFill>
                <a:latin typeface="BIZ UDPゴシック" panose="020B0400000000000000" pitchFamily="50" charset="-128"/>
                <a:ea typeface="BIZ UDPゴシック" panose="020B0400000000000000" pitchFamily="50" charset="-128"/>
              </a:endParaRPr>
            </a:p>
          </p:txBody>
        </p:sp>
        <p:sp>
          <p:nvSpPr>
            <p:cNvPr id="8" name="フローチャート: 代替処理 7">
              <a:extLst>
                <a:ext uri="{FF2B5EF4-FFF2-40B4-BE49-F238E27FC236}">
                  <a16:creationId xmlns:a16="http://schemas.microsoft.com/office/drawing/2014/main" id="{DB7811B2-956A-1FE8-558C-B0BAFF3B04BC}"/>
                </a:ext>
              </a:extLst>
            </p:cNvPr>
            <p:cNvSpPr/>
            <p:nvPr/>
          </p:nvSpPr>
          <p:spPr>
            <a:xfrm>
              <a:off x="296583" y="1765427"/>
              <a:ext cx="3747929" cy="1144642"/>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F92900C8-C3C4-99B5-F5A0-E89780A857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grpSp>
        <p:nvGrpSpPr>
          <p:cNvPr id="15" name="グループ化 14">
            <a:extLst>
              <a:ext uri="{FF2B5EF4-FFF2-40B4-BE49-F238E27FC236}">
                <a16:creationId xmlns:a16="http://schemas.microsoft.com/office/drawing/2014/main" id="{D6ABC94E-8AF4-0898-E6D2-37AC31DF035C}"/>
              </a:ext>
            </a:extLst>
          </p:cNvPr>
          <p:cNvGrpSpPr/>
          <p:nvPr/>
        </p:nvGrpSpPr>
        <p:grpSpPr>
          <a:xfrm>
            <a:off x="5688264" y="2607679"/>
            <a:ext cx="3083516" cy="3162297"/>
            <a:chOff x="-299271" y="2636068"/>
            <a:chExt cx="10469549" cy="3162297"/>
          </a:xfrm>
        </p:grpSpPr>
        <p:grpSp>
          <p:nvGrpSpPr>
            <p:cNvPr id="16" name="グループ化 15">
              <a:extLst>
                <a:ext uri="{FF2B5EF4-FFF2-40B4-BE49-F238E27FC236}">
                  <a16:creationId xmlns:a16="http://schemas.microsoft.com/office/drawing/2014/main" id="{FE878BA5-4E04-4BCD-2E38-1899B924234B}"/>
                </a:ext>
              </a:extLst>
            </p:cNvPr>
            <p:cNvGrpSpPr/>
            <p:nvPr/>
          </p:nvGrpSpPr>
          <p:grpSpPr>
            <a:xfrm flipH="1">
              <a:off x="3675647" y="2636068"/>
              <a:ext cx="6494631" cy="3097009"/>
              <a:chOff x="563972" y="1295975"/>
              <a:chExt cx="14786285" cy="2720293"/>
            </a:xfrm>
          </p:grpSpPr>
          <p:sp>
            <p:nvSpPr>
              <p:cNvPr id="18" name="吹き出し: 折線 17">
                <a:extLst>
                  <a:ext uri="{FF2B5EF4-FFF2-40B4-BE49-F238E27FC236}">
                    <a16:creationId xmlns:a16="http://schemas.microsoft.com/office/drawing/2014/main" id="{06F4BEDB-B306-C3D2-CA43-C859C51BC069}"/>
                  </a:ext>
                </a:extLst>
              </p:cNvPr>
              <p:cNvSpPr/>
              <p:nvPr/>
            </p:nvSpPr>
            <p:spPr>
              <a:xfrm>
                <a:off x="563972" y="1295975"/>
                <a:ext cx="14786285" cy="1731708"/>
              </a:xfrm>
              <a:prstGeom prst="borderCallout2">
                <a:avLst>
                  <a:gd name="adj1" fmla="val 100318"/>
                  <a:gd name="adj2" fmla="val 75442"/>
                  <a:gd name="adj3" fmla="val 159689"/>
                  <a:gd name="adj4" fmla="val 121691"/>
                  <a:gd name="adj5" fmla="val 159635"/>
                  <a:gd name="adj6" fmla="val 156916"/>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A54A849-28DF-BD27-671B-80A7CB75B81E}"/>
                  </a:ext>
                </a:extLst>
              </p:cNvPr>
              <p:cNvSpPr txBox="1"/>
              <p:nvPr/>
            </p:nvSpPr>
            <p:spPr>
              <a:xfrm>
                <a:off x="10204135" y="3772962"/>
                <a:ext cx="193812" cy="243306"/>
              </a:xfrm>
              <a:prstGeom prst="rect">
                <a:avLst/>
              </a:prstGeom>
              <a:noFill/>
            </p:spPr>
            <p:txBody>
              <a:bodyPr wrap="none" rtlCol="0">
                <a:spAutoFit/>
              </a:bodyPr>
              <a:lstStyle/>
              <a:p>
                <a:endParaRPr kumimoji="1" lang="en-US" altLang="ja-JP" sz="1200">
                  <a:solidFill>
                    <a:srgbClr val="FF0000"/>
                  </a:solidFill>
                  <a:latin typeface="BIZ UDPゴシック" panose="020B0400000000000000" pitchFamily="50" charset="-128"/>
                  <a:ea typeface="BIZ UDPゴシック" panose="020B0400000000000000" pitchFamily="50" charset="-128"/>
                </a:endParaRPr>
              </a:p>
            </p:txBody>
          </p:sp>
        </p:grpSp>
        <p:sp>
          <p:nvSpPr>
            <p:cNvPr id="17" name="テキスト ボックス 16">
              <a:extLst>
                <a:ext uri="{FF2B5EF4-FFF2-40B4-BE49-F238E27FC236}">
                  <a16:creationId xmlns:a16="http://schemas.microsoft.com/office/drawing/2014/main" id="{DDEF8BF6-DCBF-7F99-7CD6-7331A624A68C}"/>
                </a:ext>
              </a:extLst>
            </p:cNvPr>
            <p:cNvSpPr txBox="1"/>
            <p:nvPr/>
          </p:nvSpPr>
          <p:spPr>
            <a:xfrm>
              <a:off x="-299271" y="5429033"/>
              <a:ext cx="1142664" cy="369332"/>
            </a:xfrm>
            <a:prstGeom prst="rect">
              <a:avLst/>
            </a:prstGeom>
            <a:noFill/>
          </p:spPr>
          <p:txBody>
            <a:bodyPr wrap="square">
              <a:spAutoFit/>
            </a:bodyPr>
            <a:lstStyle/>
            <a:p>
              <a:r>
                <a:rPr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77F3800B-F79D-E82A-E7D7-51C6D2E8646B}"/>
              </a:ext>
            </a:extLst>
          </p:cNvPr>
          <p:cNvGrpSpPr/>
          <p:nvPr/>
        </p:nvGrpSpPr>
        <p:grpSpPr>
          <a:xfrm>
            <a:off x="4492369" y="734809"/>
            <a:ext cx="3323004" cy="1785366"/>
            <a:chOff x="5850862" y="4404251"/>
            <a:chExt cx="3323004" cy="1785366"/>
          </a:xfrm>
        </p:grpSpPr>
        <p:grpSp>
          <p:nvGrpSpPr>
            <p:cNvPr id="21" name="グループ化 20">
              <a:extLst>
                <a:ext uri="{FF2B5EF4-FFF2-40B4-BE49-F238E27FC236}">
                  <a16:creationId xmlns:a16="http://schemas.microsoft.com/office/drawing/2014/main" id="{788CE964-F9D4-E7B7-8A89-6354980A9BBC}"/>
                </a:ext>
              </a:extLst>
            </p:cNvPr>
            <p:cNvGrpSpPr/>
            <p:nvPr/>
          </p:nvGrpSpPr>
          <p:grpSpPr>
            <a:xfrm flipH="1">
              <a:off x="5850862" y="5456075"/>
              <a:ext cx="1856179" cy="733542"/>
              <a:chOff x="6172002" y="3772962"/>
              <a:chExt cx="4225949" cy="644315"/>
            </a:xfrm>
          </p:grpSpPr>
          <p:sp>
            <p:nvSpPr>
              <p:cNvPr id="23" name="吹き出し: 折線 22">
                <a:extLst>
                  <a:ext uri="{FF2B5EF4-FFF2-40B4-BE49-F238E27FC236}">
                    <a16:creationId xmlns:a16="http://schemas.microsoft.com/office/drawing/2014/main" id="{D61411B3-98EC-1BA4-4176-7129788E4868}"/>
                  </a:ext>
                </a:extLst>
              </p:cNvPr>
              <p:cNvSpPr/>
              <p:nvPr/>
            </p:nvSpPr>
            <p:spPr>
              <a:xfrm>
                <a:off x="6172002" y="4273632"/>
                <a:ext cx="4225949" cy="143645"/>
              </a:xfrm>
              <a:prstGeom prst="borderCallout2">
                <a:avLst>
                  <a:gd name="adj1" fmla="val 2054"/>
                  <a:gd name="adj2" fmla="val 6617"/>
                  <a:gd name="adj3" fmla="val -774790"/>
                  <a:gd name="adj4" fmla="val -38704"/>
                  <a:gd name="adj5" fmla="val -777944"/>
                  <a:gd name="adj6" fmla="val -73711"/>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BB1F72B-8C96-8ABF-1629-604E4E3BE93B}"/>
                  </a:ext>
                </a:extLst>
              </p:cNvPr>
              <p:cNvSpPr txBox="1"/>
              <p:nvPr/>
            </p:nvSpPr>
            <p:spPr>
              <a:xfrm>
                <a:off x="10204135" y="3772962"/>
                <a:ext cx="193812" cy="243306"/>
              </a:xfrm>
              <a:prstGeom prst="rect">
                <a:avLst/>
              </a:prstGeom>
              <a:noFill/>
            </p:spPr>
            <p:txBody>
              <a:bodyPr wrap="none" rtlCol="0">
                <a:spAutoFit/>
              </a:bodyPr>
              <a:lstStyle/>
              <a:p>
                <a:endParaRPr kumimoji="1" lang="en-US" altLang="ja-JP" sz="1200">
                  <a:solidFill>
                    <a:srgbClr val="FF0000"/>
                  </a:solidFill>
                  <a:latin typeface="BIZ UDPゴシック" panose="020B0400000000000000" pitchFamily="50" charset="-128"/>
                  <a:ea typeface="BIZ UDPゴシック" panose="020B0400000000000000" pitchFamily="50" charset="-128"/>
                </a:endParaRPr>
              </a:p>
            </p:txBody>
          </p:sp>
        </p:grpSp>
        <p:sp>
          <p:nvSpPr>
            <p:cNvPr id="22" name="テキスト ボックス 21">
              <a:extLst>
                <a:ext uri="{FF2B5EF4-FFF2-40B4-BE49-F238E27FC236}">
                  <a16:creationId xmlns:a16="http://schemas.microsoft.com/office/drawing/2014/main" id="{C068B15B-4759-0B8C-940D-8A206D32A376}"/>
                </a:ext>
              </a:extLst>
            </p:cNvPr>
            <p:cNvSpPr txBox="1"/>
            <p:nvPr/>
          </p:nvSpPr>
          <p:spPr>
            <a:xfrm>
              <a:off x="8739300" y="4404251"/>
              <a:ext cx="434566" cy="369332"/>
            </a:xfrm>
            <a:prstGeom prst="rect">
              <a:avLst/>
            </a:prstGeom>
            <a:noFill/>
          </p:spPr>
          <p:txBody>
            <a:bodyPr wrap="square">
              <a:spAutoFit/>
            </a:bodyPr>
            <a:lstStyle/>
            <a:p>
              <a:r>
                <a:rPr kumimoji="1" lang="ja-JP" altLang="en-US">
                  <a:solidFill>
                    <a:srgbClr val="FF0000"/>
                  </a:solidFill>
                  <a:latin typeface="BIZ UDPゴシック" panose="020B0400000000000000" pitchFamily="50" charset="-128"/>
                  <a:ea typeface="BIZ UDPゴシック" panose="020B0400000000000000" pitchFamily="50" charset="-128"/>
                </a:rPr>
                <a:t>Ⓐ</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02575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a:lnSpc>
                <a:spcPts val="6000"/>
              </a:lnSpc>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ダークパターン事例④　事前選択</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41C16E99-C861-9B1E-A5CE-5D3100D24F06}"/>
              </a:ext>
            </a:extLst>
          </p:cNvPr>
          <p:cNvPicPr>
            <a:picLocks noChangeAspect="1"/>
          </p:cNvPicPr>
          <p:nvPr/>
        </p:nvPicPr>
        <p:blipFill>
          <a:blip r:embed="rId3"/>
          <a:stretch>
            <a:fillRect/>
          </a:stretch>
        </p:blipFill>
        <p:spPr>
          <a:xfrm>
            <a:off x="1590029" y="3480574"/>
            <a:ext cx="5963942" cy="3278839"/>
          </a:xfrm>
          <a:prstGeom prst="rect">
            <a:avLst/>
          </a:prstGeom>
        </p:spPr>
      </p:pic>
      <p:sp>
        <p:nvSpPr>
          <p:cNvPr id="2" name="タイトル 1">
            <a:extLst>
              <a:ext uri="{FF2B5EF4-FFF2-40B4-BE49-F238E27FC236}">
                <a16:creationId xmlns:a16="http://schemas.microsoft.com/office/drawing/2014/main" id="{077E5454-103C-18B5-8232-D05783D7B258}"/>
              </a:ext>
            </a:extLst>
          </p:cNvPr>
          <p:cNvSpPr txBox="1">
            <a:spLocks/>
          </p:cNvSpPr>
          <p:nvPr/>
        </p:nvSpPr>
        <p:spPr>
          <a:xfrm>
            <a:off x="901376" y="2546000"/>
            <a:ext cx="7605313" cy="83212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価格が高い「お徳用サイズ」と「定期お届けコース」の選択肢が事前に選択されている。</a:t>
            </a:r>
            <a:endParaRPr lang="en-US" altLang="ja-JP" sz="16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BE81CEF3-F865-E1D5-3EB1-5A1D2DDF918E}"/>
              </a:ext>
            </a:extLst>
          </p:cNvPr>
          <p:cNvGrpSpPr/>
          <p:nvPr/>
        </p:nvGrpSpPr>
        <p:grpSpPr>
          <a:xfrm>
            <a:off x="1401574" y="1484507"/>
            <a:ext cx="6152397" cy="851586"/>
            <a:chOff x="118425" y="2077943"/>
            <a:chExt cx="5986089" cy="851586"/>
          </a:xfrm>
        </p:grpSpPr>
        <p:sp>
          <p:nvSpPr>
            <p:cNvPr id="7" name="タイトル 1">
              <a:extLst>
                <a:ext uri="{FF2B5EF4-FFF2-40B4-BE49-F238E27FC236}">
                  <a16:creationId xmlns:a16="http://schemas.microsoft.com/office/drawing/2014/main" id="{5D0EB8CC-0321-CF10-89E0-7D6C4F8143C6}"/>
                </a:ext>
              </a:extLst>
            </p:cNvPr>
            <p:cNvSpPr txBox="1">
              <a:spLocks/>
            </p:cNvSpPr>
            <p:nvPr/>
          </p:nvSpPr>
          <p:spPr>
            <a:xfrm>
              <a:off x="645106" y="2215092"/>
              <a:ext cx="5459408"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事業者の望む選択肢がデフォルトで事前選択されているもの</a:t>
              </a:r>
            </a:p>
          </p:txBody>
        </p:sp>
        <p:sp>
          <p:nvSpPr>
            <p:cNvPr id="8" name="フローチャート: 代替処理 7">
              <a:extLst>
                <a:ext uri="{FF2B5EF4-FFF2-40B4-BE49-F238E27FC236}">
                  <a16:creationId xmlns:a16="http://schemas.microsoft.com/office/drawing/2014/main" id="{57E60CB5-9A46-42A5-DC6B-E857898B281C}"/>
                </a:ext>
              </a:extLst>
            </p:cNvPr>
            <p:cNvSpPr/>
            <p:nvPr/>
          </p:nvSpPr>
          <p:spPr>
            <a:xfrm>
              <a:off x="296584" y="2077943"/>
              <a:ext cx="5807930" cy="832125"/>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3CB9E18C-BE0F-CF02-85A1-FC99BF4ADD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46084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10BBDEB-DA87-DF44-42C5-724A218D4A8A}"/>
              </a:ext>
            </a:extLst>
          </p:cNvPr>
          <p:cNvPicPr>
            <a:picLocks noChangeAspect="1"/>
          </p:cNvPicPr>
          <p:nvPr/>
        </p:nvPicPr>
        <p:blipFill>
          <a:blip r:embed="rId3"/>
          <a:stretch>
            <a:fillRect/>
          </a:stretch>
        </p:blipFill>
        <p:spPr>
          <a:xfrm>
            <a:off x="5760029" y="883443"/>
            <a:ext cx="3102565" cy="5305923"/>
          </a:xfrm>
          <a:prstGeom prst="rect">
            <a:avLst/>
          </a:prstGeom>
        </p:spPr>
      </p:pic>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lvl="0">
              <a:lnSpc>
                <a:spcPts val="6000"/>
              </a:lnSpc>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ダークパターン事例⑤　不当参照価格</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タイトル 1">
            <a:extLst>
              <a:ext uri="{FF2B5EF4-FFF2-40B4-BE49-F238E27FC236}">
                <a16:creationId xmlns:a16="http://schemas.microsoft.com/office/drawing/2014/main" id="{C42EC679-CE94-E968-B7BD-0794BA79C906}"/>
              </a:ext>
            </a:extLst>
          </p:cNvPr>
          <p:cNvSpPr txBox="1">
            <a:spLocks/>
          </p:cNvSpPr>
          <p:nvPr/>
        </p:nvSpPr>
        <p:spPr>
          <a:xfrm>
            <a:off x="626891" y="3085082"/>
            <a:ext cx="4809674" cy="267527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a:lnSpc>
                <a:spcPct val="110000"/>
              </a:lnSpc>
            </a:pPr>
            <a:r>
              <a:rPr lang="ja-JP" altLang="en-US" sz="1600" dirty="0">
                <a:latin typeface="BIZ UDPゴシック" panose="020B0400000000000000" pitchFamily="50" charset="-128"/>
                <a:ea typeface="BIZ UDPゴシック" panose="020B0400000000000000" pitchFamily="50" charset="-128"/>
              </a:rPr>
              <a:t>初回、期間又は数量の限定の価格を通常の価格よりも大幅に割り引いているかのように強調している。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大幅な値下げを強調しているが、これまで通常料金（</a:t>
            </a:r>
            <a:r>
              <a:rPr lang="en-US" altLang="ja-JP" sz="1600" dirty="0">
                <a:latin typeface="BIZ UDPゴシック" panose="020B0400000000000000" pitchFamily="50" charset="-128"/>
                <a:ea typeface="BIZ UDPゴシック" panose="020B0400000000000000" pitchFamily="50" charset="-128"/>
              </a:rPr>
              <a:t>11,000</a:t>
            </a:r>
            <a:r>
              <a:rPr lang="ja-JP" altLang="en-US" sz="1600" dirty="0">
                <a:latin typeface="BIZ UDPゴシック" panose="020B0400000000000000" pitchFamily="50" charset="-128"/>
                <a:ea typeface="BIZ UDPゴシック" panose="020B0400000000000000" pitchFamily="50" charset="-128"/>
              </a:rPr>
              <a:t>円）で販売していたかどうかの実績については不明である。</a:t>
            </a:r>
          </a:p>
          <a:p>
            <a:pPr>
              <a:lnSpc>
                <a:spcPct val="110000"/>
              </a:lnSpc>
            </a:pPr>
            <a:endParaRPr lang="ja-JP" altLang="en-US" sz="16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B3308129-CAF0-0FE1-FA92-1B6E9D782B58}"/>
              </a:ext>
            </a:extLst>
          </p:cNvPr>
          <p:cNvGrpSpPr/>
          <p:nvPr/>
        </p:nvGrpSpPr>
        <p:grpSpPr>
          <a:xfrm>
            <a:off x="194062" y="1584408"/>
            <a:ext cx="5377028" cy="1164102"/>
            <a:chOff x="118425" y="1765427"/>
            <a:chExt cx="5377028" cy="1164102"/>
          </a:xfrm>
        </p:grpSpPr>
        <p:sp>
          <p:nvSpPr>
            <p:cNvPr id="7" name="タイトル 1">
              <a:extLst>
                <a:ext uri="{FF2B5EF4-FFF2-40B4-BE49-F238E27FC236}">
                  <a16:creationId xmlns:a16="http://schemas.microsoft.com/office/drawing/2014/main" id="{EB5B121B-D658-AFC8-360B-414D2D810FCE}"/>
                </a:ext>
              </a:extLst>
            </p:cNvPr>
            <p:cNvSpPr txBox="1">
              <a:spLocks/>
            </p:cNvSpPr>
            <p:nvPr/>
          </p:nvSpPr>
          <p:spPr>
            <a:xfrm>
              <a:off x="645105" y="1852112"/>
              <a:ext cx="4715823" cy="9112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誤解を招く又は虚偽の参照価格からの割引価格という形で価格が表示されているもの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フローチャート: 代替処理 7">
              <a:extLst>
                <a:ext uri="{FF2B5EF4-FFF2-40B4-BE49-F238E27FC236}">
                  <a16:creationId xmlns:a16="http://schemas.microsoft.com/office/drawing/2014/main" id="{994CC7A7-5AF6-73C2-BCCE-8C0B430EAC2C}"/>
                </a:ext>
              </a:extLst>
            </p:cNvPr>
            <p:cNvSpPr/>
            <p:nvPr/>
          </p:nvSpPr>
          <p:spPr>
            <a:xfrm>
              <a:off x="296583" y="1765427"/>
              <a:ext cx="5198870" cy="1144642"/>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F7881197-0B48-58D9-8640-68E8B4B91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349072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ダークパターン事例⑥　ひっかけ質問</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824693A2-1D10-AC0C-A003-EC3424E60128}"/>
              </a:ext>
            </a:extLst>
          </p:cNvPr>
          <p:cNvPicPr>
            <a:picLocks noChangeAspect="1"/>
          </p:cNvPicPr>
          <p:nvPr/>
        </p:nvPicPr>
        <p:blipFill>
          <a:blip r:embed="rId3"/>
          <a:stretch>
            <a:fillRect/>
          </a:stretch>
        </p:blipFill>
        <p:spPr>
          <a:xfrm>
            <a:off x="1052946" y="4469609"/>
            <a:ext cx="7038109" cy="2177218"/>
          </a:xfrm>
          <a:prstGeom prst="rect">
            <a:avLst/>
          </a:prstGeom>
        </p:spPr>
      </p:pic>
      <p:sp>
        <p:nvSpPr>
          <p:cNvPr id="2" name="タイトル 1">
            <a:extLst>
              <a:ext uri="{FF2B5EF4-FFF2-40B4-BE49-F238E27FC236}">
                <a16:creationId xmlns:a16="http://schemas.microsoft.com/office/drawing/2014/main" id="{6BA2B509-F419-D148-A192-42411F745A98}"/>
              </a:ext>
            </a:extLst>
          </p:cNvPr>
          <p:cNvSpPr txBox="1">
            <a:spLocks/>
          </p:cNvSpPr>
          <p:nvPr/>
        </p:nvSpPr>
        <p:spPr>
          <a:xfrm>
            <a:off x="984505" y="2529969"/>
            <a:ext cx="7429822" cy="198581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p>
          <a:p>
            <a:pPr>
              <a:lnSpc>
                <a:spcPct val="110000"/>
              </a:lnSpc>
            </a:pPr>
            <a:r>
              <a:rPr lang="ja-JP" altLang="en-US" sz="1600" dirty="0">
                <a:latin typeface="BIZ UDPゴシック" panose="020B0400000000000000" pitchFamily="50" charset="-128"/>
                <a:ea typeface="BIZ UDPゴシック" panose="020B0400000000000000" pitchFamily="50" charset="-128"/>
              </a:rPr>
              <a:t>チェックボックスの文章が「事業者からのお知らせを希望しません」となっており、</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希望しない場合はチェックを入れることになっている。</a:t>
            </a: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endParaRPr lang="en-US" altLang="ja-JP" sz="1600" dirty="0">
              <a:latin typeface="BIZ UDPゴシック" panose="020B0400000000000000" pitchFamily="50" charset="-128"/>
              <a:ea typeface="BIZ UDPゴシック" panose="020B0400000000000000" pitchFamily="50" charset="-128"/>
            </a:endParaRPr>
          </a:p>
          <a:p>
            <a:pPr>
              <a:lnSpc>
                <a:spcPct val="110000"/>
              </a:lnSpc>
            </a:pPr>
            <a:r>
              <a:rPr lang="ja-JP" altLang="en-US" sz="1600" dirty="0">
                <a:latin typeface="BIZ UDPゴシック" panose="020B0400000000000000" pitchFamily="50" charset="-128"/>
                <a:ea typeface="BIZ UDPゴシック" panose="020B0400000000000000" pitchFamily="50" charset="-128"/>
              </a:rPr>
              <a:t>文章が否定形で分かりにくく、消費者が配信を希望する場合にチェックを入れる形式が一般的であるため、消費者が誤解しやすい。</a:t>
            </a:r>
            <a:endParaRPr lang="en-US" altLang="ja-JP" sz="16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2C3126E0-2330-CF17-3F01-1052AF616EAB}"/>
              </a:ext>
            </a:extLst>
          </p:cNvPr>
          <p:cNvGrpSpPr/>
          <p:nvPr/>
        </p:nvGrpSpPr>
        <p:grpSpPr>
          <a:xfrm>
            <a:off x="1401575" y="1468595"/>
            <a:ext cx="5986089" cy="1050378"/>
            <a:chOff x="118425" y="1879151"/>
            <a:chExt cx="5986089" cy="1050378"/>
          </a:xfrm>
        </p:grpSpPr>
        <p:sp>
          <p:nvSpPr>
            <p:cNvPr id="7" name="タイトル 1">
              <a:extLst>
                <a:ext uri="{FF2B5EF4-FFF2-40B4-BE49-F238E27FC236}">
                  <a16:creationId xmlns:a16="http://schemas.microsoft.com/office/drawing/2014/main" id="{C0610DEB-58B1-376C-4BC9-489EB2BC6338}"/>
                </a:ext>
              </a:extLst>
            </p:cNvPr>
            <p:cNvSpPr txBox="1">
              <a:spLocks/>
            </p:cNvSpPr>
            <p:nvPr/>
          </p:nvSpPr>
          <p:spPr>
            <a:xfrm>
              <a:off x="645106" y="2093172"/>
              <a:ext cx="5343216"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質問が二重否定であるなど、消費者が誤解しやすい表現になっているもの</a:t>
              </a:r>
            </a:p>
          </p:txBody>
        </p:sp>
        <p:sp>
          <p:nvSpPr>
            <p:cNvPr id="8" name="フローチャート: 代替処理 7">
              <a:extLst>
                <a:ext uri="{FF2B5EF4-FFF2-40B4-BE49-F238E27FC236}">
                  <a16:creationId xmlns:a16="http://schemas.microsoft.com/office/drawing/2014/main" id="{05B55DA8-35E4-0E83-C6CE-EE704DB8DD3B}"/>
                </a:ext>
              </a:extLst>
            </p:cNvPr>
            <p:cNvSpPr/>
            <p:nvPr/>
          </p:nvSpPr>
          <p:spPr>
            <a:xfrm>
              <a:off x="296584" y="1879151"/>
              <a:ext cx="5807930" cy="1030917"/>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0A332FEC-F571-77CC-0467-0F72593995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199596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ダークパターン事例⑦　感情のゆさぶり</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1BFB8547-569B-B461-0B4A-26F1E964AA36}"/>
              </a:ext>
            </a:extLst>
          </p:cNvPr>
          <p:cNvPicPr>
            <a:picLocks noChangeAspect="1"/>
          </p:cNvPicPr>
          <p:nvPr/>
        </p:nvPicPr>
        <p:blipFill>
          <a:blip r:embed="rId3"/>
          <a:stretch>
            <a:fillRect/>
          </a:stretch>
        </p:blipFill>
        <p:spPr>
          <a:xfrm>
            <a:off x="1985019" y="3547931"/>
            <a:ext cx="5173963" cy="3236434"/>
          </a:xfrm>
          <a:prstGeom prst="rect">
            <a:avLst/>
          </a:prstGeom>
        </p:spPr>
      </p:pic>
      <p:sp>
        <p:nvSpPr>
          <p:cNvPr id="2" name="タイトル 1">
            <a:extLst>
              <a:ext uri="{FF2B5EF4-FFF2-40B4-BE49-F238E27FC236}">
                <a16:creationId xmlns:a16="http://schemas.microsoft.com/office/drawing/2014/main" id="{CD7D5E62-5724-532D-D361-519925BF9E91}"/>
              </a:ext>
            </a:extLst>
          </p:cNvPr>
          <p:cNvSpPr txBox="1">
            <a:spLocks/>
          </p:cNvSpPr>
          <p:nvPr/>
        </p:nvSpPr>
        <p:spPr>
          <a:xfrm>
            <a:off x="1051053" y="2640805"/>
            <a:ext cx="7197020" cy="8321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a:latin typeface="BIZ UDPゴシック" panose="020B0400000000000000" pitchFamily="50" charset="-128"/>
                <a:ea typeface="BIZ UDPゴシック" panose="020B0400000000000000" pitchFamily="50" charset="-128"/>
              </a:rPr>
              <a:t>【</a:t>
            </a:r>
            <a:r>
              <a:rPr lang="ja-JP" altLang="en-US" sz="1600">
                <a:latin typeface="BIZ UDPゴシック" panose="020B0400000000000000" pitchFamily="50" charset="-128"/>
                <a:ea typeface="BIZ UDPゴシック" panose="020B0400000000000000" pitchFamily="50" charset="-128"/>
              </a:rPr>
              <a:t>例</a:t>
            </a:r>
            <a:r>
              <a:rPr lang="en-US" altLang="ja-JP" sz="1600">
                <a:latin typeface="BIZ UDPゴシック" panose="020B0400000000000000" pitchFamily="50" charset="-128"/>
                <a:ea typeface="BIZ UDPゴシック" panose="020B0400000000000000" pitchFamily="50" charset="-128"/>
              </a:rPr>
              <a:t>】</a:t>
            </a:r>
            <a:r>
              <a:rPr lang="ja-JP" altLang="en-US" sz="1600">
                <a:latin typeface="BIZ UDPゴシック" panose="020B0400000000000000" pitchFamily="50" charset="-128"/>
                <a:ea typeface="BIZ UDPゴシック" panose="020B0400000000000000" pitchFamily="50" charset="-128"/>
              </a:rPr>
              <a:t> </a:t>
            </a:r>
            <a:endParaRPr lang="en-US" altLang="ja-JP" sz="1600">
              <a:latin typeface="BIZ UDPゴシック" panose="020B0400000000000000" pitchFamily="50" charset="-128"/>
              <a:ea typeface="BIZ UDPゴシック" panose="020B0400000000000000" pitchFamily="50" charset="-128"/>
            </a:endParaRPr>
          </a:p>
          <a:p>
            <a:pPr>
              <a:lnSpc>
                <a:spcPct val="110000"/>
              </a:lnSpc>
            </a:pPr>
            <a:r>
              <a:rPr lang="ja-JP" altLang="en-US" sz="1600">
                <a:latin typeface="BIZ UDPゴシック" panose="020B0400000000000000" pitchFamily="50" charset="-128"/>
                <a:ea typeface="BIZ UDPゴシック" panose="020B0400000000000000" pitchFamily="50" charset="-128"/>
              </a:rPr>
              <a:t>オプションを選択せずに進もうとすると「本当に加入しなくて大丈夫！？」</a:t>
            </a:r>
            <a:endParaRPr lang="en-US" altLang="ja-JP" sz="1600">
              <a:latin typeface="BIZ UDPゴシック" panose="020B0400000000000000" pitchFamily="50" charset="-128"/>
              <a:ea typeface="BIZ UDPゴシック" panose="020B0400000000000000" pitchFamily="50" charset="-128"/>
            </a:endParaRPr>
          </a:p>
          <a:p>
            <a:pPr>
              <a:lnSpc>
                <a:spcPct val="110000"/>
              </a:lnSpc>
            </a:pPr>
            <a:r>
              <a:rPr lang="ja-JP" altLang="en-US" sz="1600">
                <a:latin typeface="BIZ UDPゴシック" panose="020B0400000000000000" pitchFamily="50" charset="-128"/>
                <a:ea typeface="BIZ UDPゴシック" panose="020B0400000000000000" pitchFamily="50" charset="-128"/>
              </a:rPr>
              <a:t>というポップアップが現れ、消費者を引きとめようとする。</a:t>
            </a:r>
            <a:endParaRPr lang="en-US" altLang="ja-JP" sz="160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992FD9E1-B84D-1420-1DD3-3182EE94E230}"/>
              </a:ext>
            </a:extLst>
          </p:cNvPr>
          <p:cNvGrpSpPr/>
          <p:nvPr/>
        </p:nvGrpSpPr>
        <p:grpSpPr>
          <a:xfrm>
            <a:off x="1401575" y="1468595"/>
            <a:ext cx="5986089" cy="1050378"/>
            <a:chOff x="118425" y="1879151"/>
            <a:chExt cx="5986089" cy="1050378"/>
          </a:xfrm>
        </p:grpSpPr>
        <p:sp>
          <p:nvSpPr>
            <p:cNvPr id="7" name="タイトル 1">
              <a:extLst>
                <a:ext uri="{FF2B5EF4-FFF2-40B4-BE49-F238E27FC236}">
                  <a16:creationId xmlns:a16="http://schemas.microsoft.com/office/drawing/2014/main" id="{6ECDE128-2C84-6B1F-9E71-443CA84379F3}"/>
                </a:ext>
              </a:extLst>
            </p:cNvPr>
            <p:cNvSpPr txBox="1">
              <a:spLocks/>
            </p:cNvSpPr>
            <p:nvPr/>
          </p:nvSpPr>
          <p:spPr>
            <a:xfrm>
              <a:off x="709758" y="2093172"/>
              <a:ext cx="5343216"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消費者に特定の選択肢を選ばせるため、感情を利用して</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1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人を操る言い回しになっているもの</a:t>
              </a:r>
            </a:p>
          </p:txBody>
        </p:sp>
        <p:sp>
          <p:nvSpPr>
            <p:cNvPr id="8" name="フローチャート: 代替処理 7">
              <a:extLst>
                <a:ext uri="{FF2B5EF4-FFF2-40B4-BE49-F238E27FC236}">
                  <a16:creationId xmlns:a16="http://schemas.microsoft.com/office/drawing/2014/main" id="{7EAD3D60-5E5C-35F9-404C-F5065C494ED4}"/>
                </a:ext>
              </a:extLst>
            </p:cNvPr>
            <p:cNvSpPr/>
            <p:nvPr/>
          </p:nvSpPr>
          <p:spPr>
            <a:xfrm>
              <a:off x="296584" y="1879151"/>
              <a:ext cx="5807930" cy="1030917"/>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3C7547F1-88FF-4340-536F-AC419489BC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Tree>
    <p:extLst>
      <p:ext uri="{BB962C8B-B14F-4D97-AF65-F5344CB8AC3E}">
        <p14:creationId xmlns:p14="http://schemas.microsoft.com/office/powerpoint/2010/main" val="75683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1CF-C4CF-5419-3B30-74AC79D4640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AB3E7A9-83EA-AA30-2626-2E652FE34C97}"/>
              </a:ext>
            </a:extLst>
          </p:cNvPr>
          <p:cNvSpPr txBox="1"/>
          <p:nvPr/>
        </p:nvSpPr>
        <p:spPr>
          <a:xfrm>
            <a:off x="152458" y="324493"/>
            <a:ext cx="8564216" cy="832124"/>
          </a:xfrm>
          <a:prstGeom prst="rect">
            <a:avLst/>
          </a:prstGeom>
          <a:noFill/>
        </p:spPr>
        <p:txBody>
          <a:bodyPr wrap="square" lIns="108000" tIns="108000" rIns="108000" bIns="108000">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lang="ja-JP" altLang="en-US" sz="2000" b="1">
                <a:solidFill>
                  <a:prstClr val="black"/>
                </a:solidFill>
                <a:latin typeface="BIZ UDPゴシック" panose="020B0400000000000000" pitchFamily="50" charset="-128"/>
                <a:ea typeface="BIZ UDPゴシック" panose="020B0400000000000000" pitchFamily="50" charset="-128"/>
              </a:rPr>
              <a:t>ダークパターン事例⑧　執拗な繰り返し</a:t>
            </a:r>
            <a:endPar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8" name="図 7">
            <a:extLst>
              <a:ext uri="{FF2B5EF4-FFF2-40B4-BE49-F238E27FC236}">
                <a16:creationId xmlns:a16="http://schemas.microsoft.com/office/drawing/2014/main" id="{A3C8C433-C0A7-DDED-FF68-893A33E54FF0}"/>
              </a:ext>
            </a:extLst>
          </p:cNvPr>
          <p:cNvPicPr>
            <a:picLocks noChangeAspect="1"/>
          </p:cNvPicPr>
          <p:nvPr/>
        </p:nvPicPr>
        <p:blipFill>
          <a:blip r:embed="rId3"/>
          <a:stretch>
            <a:fillRect/>
          </a:stretch>
        </p:blipFill>
        <p:spPr>
          <a:xfrm>
            <a:off x="2338644" y="3216423"/>
            <a:ext cx="4932828" cy="3641577"/>
          </a:xfrm>
          <a:prstGeom prst="rect">
            <a:avLst/>
          </a:prstGeom>
        </p:spPr>
      </p:pic>
      <p:sp>
        <p:nvSpPr>
          <p:cNvPr id="2" name="タイトル 1">
            <a:extLst>
              <a:ext uri="{FF2B5EF4-FFF2-40B4-BE49-F238E27FC236}">
                <a16:creationId xmlns:a16="http://schemas.microsoft.com/office/drawing/2014/main" id="{98824A8E-FBF9-023E-F4D8-9A62A0A6D218}"/>
              </a:ext>
            </a:extLst>
          </p:cNvPr>
          <p:cNvSpPr txBox="1">
            <a:spLocks/>
          </p:cNvSpPr>
          <p:nvPr/>
        </p:nvSpPr>
        <p:spPr>
          <a:xfrm>
            <a:off x="1287451" y="2420355"/>
            <a:ext cx="6828025" cy="1060392"/>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600">
                <a:latin typeface="BIZ UDPゴシック" panose="020B0400000000000000" pitchFamily="50" charset="-128"/>
                <a:ea typeface="BIZ UDPゴシック" panose="020B0400000000000000" pitchFamily="50" charset="-128"/>
              </a:rPr>
              <a:t>【</a:t>
            </a:r>
            <a:r>
              <a:rPr lang="ja-JP" altLang="en-US" sz="1600">
                <a:latin typeface="BIZ UDPゴシック" panose="020B0400000000000000" pitchFamily="50" charset="-128"/>
                <a:ea typeface="BIZ UDPゴシック" panose="020B0400000000000000" pitchFamily="50" charset="-128"/>
              </a:rPr>
              <a:t>例</a:t>
            </a:r>
            <a:r>
              <a:rPr lang="en-US" altLang="ja-JP" sz="1600">
                <a:latin typeface="BIZ UDPゴシック" panose="020B0400000000000000" pitchFamily="50" charset="-128"/>
                <a:ea typeface="BIZ UDPゴシック" panose="020B0400000000000000" pitchFamily="50" charset="-128"/>
              </a:rPr>
              <a:t>】</a:t>
            </a:r>
          </a:p>
          <a:p>
            <a:pPr>
              <a:lnSpc>
                <a:spcPct val="110000"/>
              </a:lnSpc>
            </a:pPr>
            <a:r>
              <a:rPr lang="ja-JP" altLang="en-US" sz="1600">
                <a:latin typeface="BIZ UDPゴシック" panose="020B0400000000000000" pitchFamily="50" charset="-128"/>
                <a:ea typeface="BIZ UDPゴシック" panose="020B0400000000000000" pitchFamily="50" charset="-128"/>
              </a:rPr>
              <a:t>画面をスクロールしても、商品等の購入ボタンが継続して表示され続け、</a:t>
            </a:r>
            <a:endParaRPr lang="en-US" altLang="ja-JP" sz="1600">
              <a:latin typeface="BIZ UDPゴシック" panose="020B0400000000000000" pitchFamily="50" charset="-128"/>
              <a:ea typeface="BIZ UDPゴシック" panose="020B0400000000000000" pitchFamily="50" charset="-128"/>
            </a:endParaRPr>
          </a:p>
          <a:p>
            <a:pPr>
              <a:lnSpc>
                <a:spcPct val="110000"/>
              </a:lnSpc>
            </a:pPr>
            <a:r>
              <a:rPr lang="ja-JP" altLang="en-US" sz="1600">
                <a:latin typeface="BIZ UDPゴシック" panose="020B0400000000000000" pitchFamily="50" charset="-128"/>
                <a:ea typeface="BIZ UDPゴシック" panose="020B0400000000000000" pitchFamily="50" charset="-128"/>
              </a:rPr>
              <a:t>消費者に購入ボタンを押すよう繰り返し求める。</a:t>
            </a:r>
            <a:endParaRPr lang="en-US" altLang="ja-JP" sz="160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44C4449F-297F-E3C2-5E4D-B81FACE59F76}"/>
              </a:ext>
            </a:extLst>
          </p:cNvPr>
          <p:cNvGrpSpPr/>
          <p:nvPr/>
        </p:nvGrpSpPr>
        <p:grpSpPr>
          <a:xfrm>
            <a:off x="1401575" y="1484507"/>
            <a:ext cx="5986089" cy="851586"/>
            <a:chOff x="118425" y="2077943"/>
            <a:chExt cx="5986089" cy="851586"/>
          </a:xfrm>
        </p:grpSpPr>
        <p:sp>
          <p:nvSpPr>
            <p:cNvPr id="4" name="タイトル 1">
              <a:extLst>
                <a:ext uri="{FF2B5EF4-FFF2-40B4-BE49-F238E27FC236}">
                  <a16:creationId xmlns:a16="http://schemas.microsoft.com/office/drawing/2014/main" id="{1B683439-C77B-85B4-3C8C-43DBD7D738AB}"/>
                </a:ext>
              </a:extLst>
            </p:cNvPr>
            <p:cNvSpPr txBox="1">
              <a:spLocks/>
            </p:cNvSpPr>
            <p:nvPr/>
          </p:nvSpPr>
          <p:spPr>
            <a:xfrm>
              <a:off x="645106" y="2215092"/>
              <a:ext cx="5343216" cy="548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1600">
                  <a:solidFill>
                    <a:schemeClr val="accent1"/>
                  </a:solidFill>
                  <a:latin typeface="BIZ UDPゴシック" panose="020B0400000000000000" pitchFamily="50" charset="-128"/>
                  <a:ea typeface="BIZ UDPゴシック" panose="020B0400000000000000" pitchFamily="50" charset="-128"/>
                </a:rPr>
                <a:t>事業者が望むことを消費者に行うよう繰り返し求めるもの</a:t>
              </a:r>
            </a:p>
          </p:txBody>
        </p:sp>
        <p:sp>
          <p:nvSpPr>
            <p:cNvPr id="7" name="フローチャート: 代替処理 6">
              <a:extLst>
                <a:ext uri="{FF2B5EF4-FFF2-40B4-BE49-F238E27FC236}">
                  <a16:creationId xmlns:a16="http://schemas.microsoft.com/office/drawing/2014/main" id="{F5E47A57-D952-871B-20BE-AFD69D3D9C69}"/>
                </a:ext>
              </a:extLst>
            </p:cNvPr>
            <p:cNvSpPr/>
            <p:nvPr/>
          </p:nvSpPr>
          <p:spPr>
            <a:xfrm>
              <a:off x="296584" y="2077943"/>
              <a:ext cx="5807930" cy="832125"/>
            </a:xfrm>
            <a:prstGeom prst="flowChartAlternateProcess">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教授 女性 単色塗りつぶし">
              <a:extLst>
                <a:ext uri="{FF2B5EF4-FFF2-40B4-BE49-F238E27FC236}">
                  <a16:creationId xmlns:a16="http://schemas.microsoft.com/office/drawing/2014/main" id="{B5C0B946-D7C9-CE35-550C-DA6796160D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25" y="2313489"/>
              <a:ext cx="616040" cy="616040"/>
            </a:xfrm>
            <a:prstGeom prst="rect">
              <a:avLst/>
            </a:prstGeom>
          </p:spPr>
        </p:pic>
      </p:grpSp>
      <p:sp>
        <p:nvSpPr>
          <p:cNvPr id="6" name="テキスト ボックス 5">
            <a:extLst>
              <a:ext uri="{FF2B5EF4-FFF2-40B4-BE49-F238E27FC236}">
                <a16:creationId xmlns:a16="http://schemas.microsoft.com/office/drawing/2014/main" id="{066E099D-0E4D-2107-2BE6-8A27E846C471}"/>
              </a:ext>
            </a:extLst>
          </p:cNvPr>
          <p:cNvSpPr txBox="1"/>
          <p:nvPr/>
        </p:nvSpPr>
        <p:spPr>
          <a:xfrm>
            <a:off x="2789693" y="578674"/>
            <a:ext cx="705642" cy="261610"/>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しつよう</a:t>
            </a:r>
          </a:p>
        </p:txBody>
      </p:sp>
    </p:spTree>
    <p:extLst>
      <p:ext uri="{BB962C8B-B14F-4D97-AF65-F5344CB8AC3E}">
        <p14:creationId xmlns:p14="http://schemas.microsoft.com/office/powerpoint/2010/main" val="1881734957"/>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E6A1A357D2A5248A9FF9D636C1C94FF" ma:contentTypeVersion="16" ma:contentTypeDescription="新しいドキュメントを作成します。" ma:contentTypeScope="" ma:versionID="235928764e3b413adc4b337a13cb5a03">
  <xsd:schema xmlns:xsd="http://www.w3.org/2001/XMLSchema" xmlns:xs="http://www.w3.org/2001/XMLSchema" xmlns:p="http://schemas.microsoft.com/office/2006/metadata/properties" xmlns:ns2="a88b21e2-d0c3-4335-bbdf-3c76edc13d2e" xmlns:ns3="dc8d7dbc-7440-46d8-a972-e173fdeaf4b9" targetNamespace="http://schemas.microsoft.com/office/2006/metadata/properties" ma:root="true" ma:fieldsID="8cd90f4927e209780012da8c8ac9ee28" ns2:_="" ns3:_="">
    <xsd:import namespace="a88b21e2-d0c3-4335-bbdf-3c76edc13d2e"/>
    <xsd:import namespace="dc8d7dbc-7440-46d8-a972-e173fdeaf4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b21e2-d0c3-4335-bbdf-3c76edc13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8d7dbc-7440-46d8-a972-e173fdeaf4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93db93c0-ac63-42bc-9869-ff57c71999e6}" ma:internalName="TaxCatchAll" ma:showField="CatchAllData" ma:web="dc8d7dbc-7440-46d8-a972-e173fdeaf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a88b21e2-d0c3-4335-bbdf-3c76edc13d2e" xsi:nil="true"/>
    <lcf76f155ced4ddcb4097134ff3c332f xmlns="a88b21e2-d0c3-4335-bbdf-3c76edc13d2e">
      <Terms xmlns="http://schemas.microsoft.com/office/infopath/2007/PartnerControls"/>
    </lcf76f155ced4ddcb4097134ff3c332f>
    <TaxCatchAll xmlns="dc8d7dbc-7440-46d8-a972-e173fdeaf4b9" xsi:nil="true"/>
  </documentManagement>
</p:properties>
</file>

<file path=customXml/itemProps1.xml><?xml version="1.0" encoding="utf-8"?>
<ds:datastoreItem xmlns:ds="http://schemas.openxmlformats.org/officeDocument/2006/customXml" ds:itemID="{C60D1840-86D2-4A1D-9DE9-19AFBB0F2D77}"/>
</file>

<file path=customXml/itemProps2.xml><?xml version="1.0" encoding="utf-8"?>
<ds:datastoreItem xmlns:ds="http://schemas.openxmlformats.org/officeDocument/2006/customXml" ds:itemID="{06468E85-7E79-49C0-BA5A-9BC779572E43}"/>
</file>

<file path=customXml/itemProps3.xml><?xml version="1.0" encoding="utf-8"?>
<ds:datastoreItem xmlns:ds="http://schemas.openxmlformats.org/officeDocument/2006/customXml" ds:itemID="{6533E0C0-FA45-46C2-A0C7-B47447B0CA81}"/>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画面に合わせる (4:3)</PresentationFormat>
  <Paragraphs>158</Paragraphs>
  <Slides>18</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BIZ UDPゴシック</vt:lpstr>
      <vt:lpstr>ＤＦ特太ゴシック体</vt:lpstr>
      <vt:lpstr>游ゴシック</vt:lpstr>
      <vt:lpstr>Arial</vt:lpstr>
      <vt:lpstr>Trebuchet MS</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2025-04-07T03:36:03Z</dcterms:created>
  <dcterms:modified xsi:type="dcterms:W3CDTF">2025-04-07T03:36:09Z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0x0101006E6A1A357D2A5248A9FF9D636C1C94FF</vt:lpwstr>
  </property>
</Properties>
</file>